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1"/>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4630400" cy="8229600"/>
  <p:notesSz cx="6858000" cy="9144000"/>
  <p:defaultTextStyle>
    <a:defPPr>
      <a:defRPr lang="en-US"/>
    </a:defPPr>
    <a:lvl1pPr marL="0" indent="0" algn="l" defTabSz="731520" rtl="0" eaLnBrk="1" latinLnBrk="0" hangingPunct="1">
      <a:lnSpc>
        <a:spcPct val="100000"/>
      </a:lnSpc>
      <a:defRPr lang="en-US" altLang="en-US" sz="2880" b="0" i="0" u="none" strike="noStrike" kern="1200" smtClean="0">
        <a:solidFill>
          <a:schemeClr val="tx1"/>
        </a:solidFill>
        <a:latin typeface="+mn-lt"/>
        <a:ea typeface="+mn-ea"/>
        <a:cs typeface="+mn-cs"/>
      </a:defRPr>
    </a:lvl1pPr>
    <a:lvl2pPr marL="731520" lvl="1" indent="0" algn="l" defTabSz="731520" rtl="0" eaLnBrk="1" latinLnBrk="0" hangingPunct="1">
      <a:lnSpc>
        <a:spcPct val="100000"/>
      </a:lnSpc>
      <a:defRPr lang="en-US" altLang="en-US" sz="2880" b="0" i="0" u="none" strike="noStrike" kern="1200" smtClean="0">
        <a:solidFill>
          <a:schemeClr val="tx1"/>
        </a:solidFill>
        <a:latin typeface="+mn-lt"/>
        <a:ea typeface="+mn-ea"/>
        <a:cs typeface="+mn-cs"/>
      </a:defRPr>
    </a:lvl2pPr>
    <a:lvl3pPr marL="1463040" lvl="2" indent="0" algn="l" defTabSz="731520" rtl="0" eaLnBrk="1" latinLnBrk="0" hangingPunct="1">
      <a:lnSpc>
        <a:spcPct val="100000"/>
      </a:lnSpc>
      <a:defRPr lang="en-US" altLang="en-US" sz="2880" b="0" i="0" u="none" strike="noStrike" kern="1200" smtClean="0">
        <a:solidFill>
          <a:schemeClr val="tx1"/>
        </a:solidFill>
        <a:latin typeface="+mn-lt"/>
        <a:ea typeface="+mn-ea"/>
        <a:cs typeface="+mn-cs"/>
      </a:defRPr>
    </a:lvl3pPr>
    <a:lvl4pPr marL="2194560" lvl="3" indent="0" algn="l" defTabSz="731520" rtl="0" eaLnBrk="1" latinLnBrk="0" hangingPunct="1">
      <a:lnSpc>
        <a:spcPct val="100000"/>
      </a:lnSpc>
      <a:defRPr lang="en-US" altLang="en-US" sz="2880" b="0" i="0" u="none" strike="noStrike" kern="1200" smtClean="0">
        <a:solidFill>
          <a:schemeClr val="tx1"/>
        </a:solidFill>
        <a:latin typeface="+mn-lt"/>
        <a:ea typeface="+mn-ea"/>
        <a:cs typeface="+mn-cs"/>
      </a:defRPr>
    </a:lvl4pPr>
    <a:lvl5pPr marL="2926080" lvl="4" indent="0" algn="l" defTabSz="731520" rtl="0" eaLnBrk="1" latinLnBrk="0" hangingPunct="1">
      <a:lnSpc>
        <a:spcPct val="100000"/>
      </a:lnSpc>
      <a:defRPr lang="en-US" altLang="en-US" sz="2880" b="0" i="0" u="none" strike="noStrike" kern="1200" smtClean="0">
        <a:solidFill>
          <a:schemeClr val="tx1"/>
        </a:solidFill>
        <a:latin typeface="+mn-lt"/>
        <a:ea typeface="+mn-ea"/>
        <a:cs typeface="+mn-cs"/>
      </a:defRPr>
    </a:lvl5pPr>
    <a:lvl6pPr marL="3657600" lvl="5" indent="0" algn="l" defTabSz="731520" rtl="0" eaLnBrk="1" latinLnBrk="0" hangingPunct="1">
      <a:lnSpc>
        <a:spcPct val="100000"/>
      </a:lnSpc>
      <a:defRPr lang="en-US" altLang="en-US" sz="2880" b="0" i="0" u="none" strike="noStrike" kern="1200" smtClean="0">
        <a:solidFill>
          <a:schemeClr val="tx1"/>
        </a:solidFill>
        <a:latin typeface="+mn-lt"/>
        <a:ea typeface="+mn-ea"/>
        <a:cs typeface="+mn-cs"/>
      </a:defRPr>
    </a:lvl6pPr>
    <a:lvl7pPr marL="4389120" lvl="6" indent="0" algn="l" defTabSz="731520" rtl="0" eaLnBrk="1" latinLnBrk="0" hangingPunct="1">
      <a:lnSpc>
        <a:spcPct val="100000"/>
      </a:lnSpc>
      <a:defRPr lang="en-US" altLang="en-US" sz="2880" b="0" i="0" u="none" strike="noStrike" kern="1200" smtClean="0">
        <a:solidFill>
          <a:schemeClr val="tx1"/>
        </a:solidFill>
        <a:latin typeface="+mn-lt"/>
        <a:ea typeface="+mn-ea"/>
        <a:cs typeface="+mn-cs"/>
      </a:defRPr>
    </a:lvl7pPr>
    <a:lvl8pPr marL="5120640" lvl="7" indent="0" algn="l" defTabSz="731520" rtl="0" eaLnBrk="1" latinLnBrk="0" hangingPunct="1">
      <a:lnSpc>
        <a:spcPct val="100000"/>
      </a:lnSpc>
      <a:defRPr lang="en-US" altLang="en-US" sz="2880" b="0" i="0" u="none" strike="noStrike" kern="1200" smtClean="0">
        <a:solidFill>
          <a:schemeClr val="tx1"/>
        </a:solidFill>
        <a:latin typeface="+mn-lt"/>
        <a:ea typeface="+mn-ea"/>
        <a:cs typeface="+mn-cs"/>
      </a:defRPr>
    </a:lvl8pPr>
    <a:lvl9pPr marL="5852160" lvl="8" indent="0" algn="l" defTabSz="731520" rtl="0" eaLnBrk="1" latinLnBrk="0" hangingPunct="1">
      <a:lnSpc>
        <a:spcPct val="100000"/>
      </a:lnSpc>
      <a:defRPr lang="en-US" altLang="en-US" sz="2880" b="0" i="0" u="none" strike="noStrike" kern="1200" smtClean="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p15:clr>
            <a:srgbClr val="A4A3A4"/>
          </p15:clr>
        </p15:guide>
        <p15:guide id="2" orient="horz" pos="4637">
          <p15:clr>
            <a:srgbClr val="A4A3A4"/>
          </p15:clr>
        </p15:guide>
        <p15:guide id="3" orient="horz" pos="3859">
          <p15:clr>
            <a:srgbClr val="A4A3A4"/>
          </p15:clr>
        </p15:guide>
        <p15:guide id="4" orient="horz" pos="5114">
          <p15:clr>
            <a:srgbClr val="A4A3A4"/>
          </p15:clr>
        </p15:guide>
        <p15:guide id="5" orient="horz" pos="2160">
          <p15:clr>
            <a:srgbClr val="A4A3A4"/>
          </p15:clr>
        </p15:guide>
        <p15:guide id="6" orient="horz" pos="2205">
          <p15:clr>
            <a:srgbClr val="A4A3A4"/>
          </p15:clr>
        </p15:guide>
        <p15:guide id="7" orient="horz" pos="3325">
          <p15:clr>
            <a:srgbClr val="A4A3A4"/>
          </p15:clr>
        </p15:guide>
        <p15:guide id="8" orient="horz" pos="200">
          <p15:clr>
            <a:srgbClr val="A4A3A4"/>
          </p15:clr>
        </p15:guide>
        <p15:guide id="9" orient="horz" pos="3370">
          <p15:clr>
            <a:srgbClr val="A4A3A4"/>
          </p15:clr>
        </p15:guide>
        <p15:guide id="10" orient="horz" pos="4574">
          <p15:clr>
            <a:srgbClr val="A4A3A4"/>
          </p15:clr>
        </p15:guide>
        <p15:guide id="11" pos="1536">
          <p15:clr>
            <a:srgbClr val="A4A3A4"/>
          </p15:clr>
        </p15:guide>
        <p15:guide id="12" pos="2808">
          <p15:clr>
            <a:srgbClr val="A4A3A4"/>
          </p15:clr>
        </p15:guide>
        <p15:guide id="13" pos="4613">
          <p15:clr>
            <a:srgbClr val="A4A3A4"/>
          </p15:clr>
        </p15:guide>
        <p15:guide id="14" pos="4030">
          <p15:clr>
            <a:srgbClr val="A4A3A4"/>
          </p15:clr>
        </p15:guide>
        <p15:guide id="15" pos="7664">
          <p15:clr>
            <a:srgbClr val="A4A3A4"/>
          </p15:clr>
        </p15:guide>
        <p15:guide id="16" pos="3979">
          <p15:clr>
            <a:srgbClr val="A4A3A4"/>
          </p15:clr>
        </p15:guide>
        <p15:guide id="17" pos="2755">
          <p15:clr>
            <a:srgbClr val="A4A3A4"/>
          </p15:clr>
        </p15:guide>
        <p15:guide id="18" pos="1579">
          <p15:clr>
            <a:srgbClr val="A4A3A4"/>
          </p15:clr>
        </p15:guide>
        <p15:guide id="19" pos="7709">
          <p15:clr>
            <a:srgbClr val="A4A3A4"/>
          </p15:clr>
        </p15:guide>
        <p15:guide id="20" pos="5211">
          <p15:clr>
            <a:srgbClr val="A4A3A4"/>
          </p15:clr>
        </p15:guide>
        <p15:guide id="21">
          <p15:clr>
            <a:srgbClr val="A4A3A4"/>
          </p15:clr>
        </p15:guide>
        <p15:guide id="22" pos="5256">
          <p15:clr>
            <a:srgbClr val="A4A3A4"/>
          </p15:clr>
        </p15:guide>
        <p15:guide id="23" pos="6435">
          <p15:clr>
            <a:srgbClr val="A4A3A4"/>
          </p15:clr>
        </p15:guide>
        <p15:guide id="24" pos="6485">
          <p15:clr>
            <a:srgbClr val="A4A3A4"/>
          </p15:clr>
        </p15:guide>
        <p15:guide id="25" pos="8870">
          <p15:clr>
            <a:srgbClr val="A4A3A4"/>
          </p15:clr>
        </p15:guide>
        <p15:guide id="26" pos="352">
          <p15:clr>
            <a:srgbClr val="A4A3A4"/>
          </p15:clr>
        </p15:guide>
        <p15:guide id="27" pos="557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232F3E"/>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4185" autoAdjust="0"/>
  </p:normalViewPr>
  <p:slideViewPr>
    <p:cSldViewPr snapToGrid="0" showGuides="1">
      <p:cViewPr varScale="1">
        <p:scale>
          <a:sx n="100" d="100"/>
          <a:sy n="100" d="100"/>
        </p:scale>
        <p:origin x="768" y="176"/>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6/8/21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pp2container.workshop.aws/en/java-extract-and-containeriz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pp2container.workshop.aws/en/java-create-deployment-artefact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pp2container.workshop.aws/en/java-deploy-to-aws.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github.io/copilot-cli/docs/concepts/services/#load-balanced-web-service" TargetMode="External"/><Relationship Id="rId7" Type="http://schemas.openxmlformats.org/officeDocument/2006/relationships/hyperlink" Target="https://aws.github.io/copilot-cli/docs/concepts/pipeline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aws.github.io/copilot-cli/docs/concepts/environments/" TargetMode="External"/><Relationship Id="rId5" Type="http://schemas.openxmlformats.org/officeDocument/2006/relationships/hyperlink" Target="https://aws.github.io/copilot-cli/docs/concepts/jobs/" TargetMode="External"/><Relationship Id="rId4" Type="http://schemas.openxmlformats.org/officeDocument/2006/relationships/hyperlink" Target="https://aws.github.io/copilot-cli/docs/concepts/services/#backend-servic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app2contain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pp2container.workshop.aws/en/java-discover-and-analyze.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p:cNvSpPr>
            <a:spLocks noGrp="1" noRot="1" noChangeAspect="1"/>
          </p:cNvSpPr>
          <p:nvPr>
            <p:ph type="sldImg"/>
          </p:nvPr>
        </p:nvSpPr>
        <p:spPr>
          <a:prstGeom prst="rect">
            <a:avLst/>
          </a:prstGeom>
          <a:noFill/>
          <a:ln>
            <a:noFill/>
          </a:ln>
        </p:spPr>
      </p:sp>
      <p:sp>
        <p:nvSpPr>
          <p:cNvPr id="3" name="Shape"/>
          <p:cNvSpPr>
            <a:spLocks noGrp="1"/>
          </p:cNvSpPr>
          <p:nvPr>
            <p:ph type="body" idx="1"/>
          </p:nvPr>
        </p:nvSpPr>
        <p:spPr>
          <a:prstGeom prst="rect">
            <a:avLst/>
          </a:prstGeom>
          <a:noFill/>
          <a:ln>
            <a:noFill/>
          </a:ln>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altLang="en-US" baseline="0" dirty="0"/>
              <a:t>Welcome guests, thank them for joining this session, short intro to my background, explain what this session is about</a:t>
            </a:r>
            <a:endParaRPr lang="en-US" altLang="en-US" dirty="0"/>
          </a:p>
          <a:p>
            <a:endParaRPr lang="es-ES" altLang="en-US" dirty="0"/>
          </a:p>
        </p:txBody>
      </p:sp>
      <p:sp>
        <p:nvSpPr>
          <p:cNvPr id="4" name="Shape"/>
          <p:cNvSpPr>
            <a:spLocks noGrp="1"/>
          </p:cNvSpPr>
          <p:nvPr>
            <p:ph type="sldNum" sz="quarter" idx="5"/>
          </p:nvPr>
        </p:nvSpPr>
        <p:spPr>
          <a:prstGeom prst="rect">
            <a:avLst/>
          </a:prstGeom>
          <a:noFill/>
          <a:ln>
            <a:noFill/>
          </a:ln>
        </p:spPr>
        <p:txBody>
          <a:bodyPr/>
          <a:lstStyle/>
          <a:p>
            <a:fld id="{40E55C73-0B50-E94E-C128-11E602BFF73A}" type="slidenum">
              <a:rPr lang="en-US" altLang="en-US" smtClean="0"/>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Amazon Ember Regular" charset="0"/>
                <a:ea typeface="+mn-ea"/>
                <a:cs typeface="+mn-cs"/>
                <a:hlinkClick r:id="rId3"/>
              </a:rPr>
              <a:t>Extract and Containerize</a:t>
            </a:r>
            <a:endParaRPr lang="en-US" sz="1100" b="0" i="0" kern="1200" dirty="0">
              <a:solidFill>
                <a:schemeClr val="tx1"/>
              </a:solidFill>
              <a:effectLst/>
              <a:latin typeface="Amazon Ember Regular" charset="0"/>
              <a:ea typeface="+mn-ea"/>
              <a:cs typeface="+mn-cs"/>
            </a:endParaRPr>
          </a:p>
          <a:p>
            <a:pPr lvl="1"/>
            <a:r>
              <a:rPr lang="en-US" sz="1100" b="0" i="0" kern="1200" dirty="0">
                <a:solidFill>
                  <a:schemeClr val="tx1"/>
                </a:solidFill>
                <a:effectLst/>
                <a:latin typeface="Amazon Ember Regular" charset="0"/>
                <a:ea typeface="+mn-ea"/>
                <a:cs typeface="+mn-cs"/>
              </a:rPr>
              <a:t>Extracts application artifacts for containerization and generates a </a:t>
            </a:r>
            <a:r>
              <a:rPr lang="en-US" sz="1100" b="0" i="0" kern="1200" dirty="0" err="1">
                <a:solidFill>
                  <a:schemeClr val="tx1"/>
                </a:solidFill>
                <a:effectLst/>
                <a:latin typeface="Amazon Ember Regular" charset="0"/>
                <a:ea typeface="+mn-ea"/>
                <a:cs typeface="+mn-cs"/>
              </a:rPr>
              <a:t>Dockerfile</a:t>
            </a:r>
            <a:r>
              <a:rPr lang="en-US" sz="1100" b="0" i="0" kern="1200" dirty="0">
                <a:solidFill>
                  <a:schemeClr val="tx1"/>
                </a:solidFill>
                <a:effectLst/>
                <a:latin typeface="Amazon Ember Regular" charset="0"/>
                <a:ea typeface="+mn-ea"/>
                <a:cs typeface="+mn-cs"/>
              </a:rPr>
              <a:t>.</a:t>
            </a:r>
          </a:p>
          <a:p>
            <a:pPr lvl="1"/>
            <a:r>
              <a:rPr lang="en-US" sz="1100" b="0" i="0" kern="1200" dirty="0">
                <a:solidFill>
                  <a:schemeClr val="tx1"/>
                </a:solidFill>
                <a:effectLst/>
                <a:latin typeface="Amazon Ember Regular" charset="0"/>
                <a:ea typeface="+mn-ea"/>
                <a:cs typeface="+mn-cs"/>
              </a:rPr>
              <a:t>Initiates builds for the application container.</a:t>
            </a:r>
            <a:endParaRPr lang="en-US" dirty="0"/>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69331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Amazon Ember Regular" charset="0"/>
                <a:ea typeface="+mn-ea"/>
                <a:cs typeface="+mn-cs"/>
                <a:hlinkClick r:id="rId3"/>
              </a:rPr>
              <a:t>Create Deployment Artifacts</a:t>
            </a:r>
            <a:endParaRPr lang="en-US" sz="1100" b="0" i="0" kern="1200" dirty="0">
              <a:solidFill>
                <a:schemeClr val="tx1"/>
              </a:solidFill>
              <a:effectLst/>
              <a:latin typeface="Amazon Ember Regular" charset="0"/>
              <a:ea typeface="+mn-ea"/>
              <a:cs typeface="+mn-cs"/>
            </a:endParaRPr>
          </a:p>
          <a:p>
            <a:pPr marL="255572" marR="0" lvl="1" indent="-126991" algn="l" defTabSz="1097212" rtl="0" eaLnBrk="1" fontAlgn="auto" latinLnBrk="0" hangingPunct="1">
              <a:lnSpc>
                <a:spcPct val="90000"/>
              </a:lnSpc>
              <a:spcBef>
                <a:spcPts val="0"/>
              </a:spcBef>
              <a:spcAft>
                <a:spcPts val="400"/>
              </a:spcAft>
              <a:buClrTx/>
              <a:buSzTx/>
              <a:buFont typeface="Arial" pitchFamily="34" charset="0"/>
              <a:buChar char="•"/>
              <a:tabLst/>
              <a:defRPr/>
            </a:pPr>
            <a:r>
              <a:rPr lang="en-US" sz="1100" b="0" i="0" kern="1200" dirty="0">
                <a:solidFill>
                  <a:schemeClr val="tx1"/>
                </a:solidFill>
                <a:effectLst/>
                <a:latin typeface="Amazon Ember Regular" charset="0"/>
                <a:ea typeface="+mn-ea"/>
                <a:cs typeface="+mn-cs"/>
              </a:rPr>
              <a:t>Generates the artifacts needed to deploy your application container in AWS. Creates an Amazon ECR repository and copies there the application container image you have created. Creates an ECS Task Definition and registers it with ECS.</a:t>
            </a:r>
          </a:p>
          <a:p>
            <a:pPr lvl="1"/>
            <a:r>
              <a:rPr lang="en-US" sz="1100" b="0" i="0" kern="1200" dirty="0">
                <a:solidFill>
                  <a:schemeClr val="tx1"/>
                </a:solidFill>
                <a:effectLst/>
                <a:latin typeface="Amazon Ember Regular" charset="0"/>
                <a:ea typeface="+mn-ea"/>
                <a:cs typeface="+mn-cs"/>
              </a:rPr>
              <a:t>Builds an AWS CloudFormation template to configure required compute, network, and security infrastructure to deploy containers using Amazon ECS or Amazon EKS.</a:t>
            </a:r>
          </a:p>
          <a:p>
            <a:pPr lvl="1"/>
            <a:endParaRPr lang="en-US" sz="1100" b="0" i="0" kern="1200" dirty="0">
              <a:solidFill>
                <a:schemeClr val="tx1"/>
              </a:solidFill>
              <a:effectLst/>
              <a:latin typeface="Amazon Ember Regular" charset="0"/>
              <a:ea typeface="+mn-ea"/>
              <a:cs typeface="+mn-cs"/>
            </a:endParaRPr>
          </a:p>
          <a:p>
            <a:endParaRPr lang="en-US" dirty="0"/>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764528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100" b="0" i="0" u="none" strike="noStrike" kern="1200" dirty="0">
                <a:solidFill>
                  <a:schemeClr val="tx1"/>
                </a:solidFill>
                <a:effectLst/>
                <a:latin typeface="Amazon Ember Regular" charset="0"/>
                <a:ea typeface="+mn-ea"/>
                <a:cs typeface="+mn-cs"/>
                <a:hlinkClick r:id="rId3"/>
              </a:rPr>
              <a:t>Deploy to AWS Cloud</a:t>
            </a:r>
            <a:endParaRPr lang="en-US" sz="1100" b="0" i="0" kern="1200" dirty="0">
              <a:solidFill>
                <a:schemeClr val="tx1"/>
              </a:solidFill>
              <a:effectLst/>
              <a:latin typeface="Amazon Ember Regular" charset="0"/>
              <a:ea typeface="+mn-ea"/>
              <a:cs typeface="+mn-cs"/>
            </a:endParaRPr>
          </a:p>
          <a:p>
            <a:pPr lvl="1"/>
            <a:r>
              <a:rPr lang="en-US" sz="1100" b="0" i="0" kern="1200" dirty="0">
                <a:solidFill>
                  <a:schemeClr val="tx1"/>
                </a:solidFill>
                <a:effectLst/>
                <a:latin typeface="Amazon Ember Regular" charset="0"/>
                <a:ea typeface="+mn-ea"/>
                <a:cs typeface="+mn-cs"/>
              </a:rPr>
              <a:t>Deploys the containers on Amazon ECS or Amazon EKS by executing the prepared CloudFormation Stack</a:t>
            </a:r>
          </a:p>
          <a:p>
            <a:pPr lvl="1"/>
            <a:endParaRPr lang="en-US" sz="1100" b="0" i="0" kern="1200" dirty="0">
              <a:solidFill>
                <a:schemeClr val="tx1"/>
              </a:solidFill>
              <a:effectLst/>
              <a:latin typeface="Amazon Ember Regular" charset="0"/>
              <a:ea typeface="+mn-ea"/>
              <a:cs typeface="+mn-cs"/>
            </a:endParaRPr>
          </a:p>
          <a:p>
            <a:endParaRPr lang="en-US" dirty="0"/>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941661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We can see app2container has scanned the host, found the operative system, system config files, libraries, and application server running, and extracted everything into a package that can be executed as a </a:t>
            </a:r>
            <a:r>
              <a:rPr lang="en-US" dirty="0" err="1"/>
              <a:t>Dockerfile</a:t>
            </a:r>
            <a:r>
              <a:rPr lang="en-US" dirty="0"/>
              <a:t> using a tar file that contains everything. What it will do is download a fresh copy of ubuntu, install java on it, add all the environment variables and same configuration that the original host had, and execute the java command that  was executed on our </a:t>
            </a:r>
            <a:r>
              <a:rPr lang="en-US" dirty="0" err="1"/>
              <a:t>onpremises</a:t>
            </a:r>
            <a:r>
              <a:rPr lang="en-US" dirty="0"/>
              <a:t> server to start the same version of </a:t>
            </a:r>
            <a:r>
              <a:rPr lang="en-US" dirty="0" err="1"/>
              <a:t>jbosss</a:t>
            </a:r>
            <a:r>
              <a:rPr lang="en-US" dirty="0"/>
              <a:t>. Now, this is great as it saved a lot of time, but this is still considered a monolith.</a:t>
            </a:r>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34871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baseline="0" dirty="0"/>
              <a:t>Being a monolith means that any changes in code or configuration will need a full deploy of the entire stack, essentially defeating the purpose of agile methodology for testing small changes frequently, that are easy to experiment and revert. So let’s see a different approach</a:t>
            </a:r>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971814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baseline="0" dirty="0"/>
              <a:t>What if we can do the same replatform, but decoupling the application service from the internal components that are being deployed in it? Imagine being able to deploy individual war files independently to test changes faster, allowing each of them to be versioned on separate repositories, and deployed by specific pipelines</a:t>
            </a:r>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974623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418125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344040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using the tar compressed file, use the </a:t>
            </a:r>
            <a:r>
              <a:rPr lang="en-US" dirty="0" err="1"/>
              <a:t>jboss</a:t>
            </a:r>
            <a:r>
              <a:rPr lang="en-US" dirty="0"/>
              <a:t> base image to simplify, and add the deployed wars inside the app server as subdirectories.</a:t>
            </a:r>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493449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jboss-dockerfiles</a:t>
            </a:r>
            <a:endParaRPr lang="en-US" dirty="0"/>
          </a:p>
          <a:p>
            <a:endParaRPr lang="en-US" dirty="0"/>
          </a:p>
          <a:p>
            <a:r>
              <a:rPr lang="en-US" dirty="0"/>
              <a:t>step 1: Add a </a:t>
            </a:r>
            <a:r>
              <a:rPr lang="en-US" dirty="0" err="1"/>
              <a:t>dockerfile</a:t>
            </a:r>
            <a:r>
              <a:rPr lang="en-US" dirty="0"/>
              <a:t> to each service root directory to </a:t>
            </a:r>
            <a:r>
              <a:rPr lang="en-US" dirty="0" err="1"/>
              <a:t>dockerize</a:t>
            </a:r>
            <a:r>
              <a:rPr lang="en-US" dirty="0"/>
              <a:t> them individually, then use the COPY command to get them from ECR</a:t>
            </a:r>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319284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Briefly explain the 6 R’s on this slide</a:t>
            </a:r>
          </a:p>
          <a:p>
            <a:r>
              <a:rPr lang="en-US" sz="1920" b="0" i="0" u="none" strike="noStrike" kern="1200" dirty="0">
                <a:solidFill>
                  <a:schemeClr val="tx1"/>
                </a:solidFill>
                <a:effectLst/>
                <a:latin typeface="Amazon Ember Regular" charset="0"/>
                <a:ea typeface="+mn-ea"/>
                <a:cs typeface="+mn-cs"/>
              </a:rPr>
              <a:t>Refactor/re-architect – Move an application and modify its architecture by taking full advantage of cloud-native features to improve agility, performance, and scalability. This typically involves porting the operating system and database. Example: Migrate your on-premises Oracle database to the Amazon Aurora PostgreSQL-Compatible Edition.</a:t>
            </a:r>
          </a:p>
          <a:p>
            <a:r>
              <a:rPr lang="en-US" sz="1920" b="0" i="0" u="none" strike="noStrike" kern="1200" dirty="0" err="1">
                <a:solidFill>
                  <a:schemeClr val="tx1"/>
                </a:solidFill>
                <a:effectLst/>
                <a:latin typeface="Amazon Ember Regular" charset="0"/>
                <a:ea typeface="+mn-ea"/>
                <a:cs typeface="+mn-cs"/>
              </a:rPr>
              <a:t>Replatform</a:t>
            </a:r>
            <a:r>
              <a:rPr lang="en-US" sz="1920" b="0" i="0" u="none" strike="noStrike" kern="1200" dirty="0">
                <a:solidFill>
                  <a:schemeClr val="tx1"/>
                </a:solidFill>
                <a:effectLst/>
                <a:latin typeface="Amazon Ember Regular" charset="0"/>
                <a:ea typeface="+mn-ea"/>
                <a:cs typeface="+mn-cs"/>
              </a:rPr>
              <a:t> (lift and reshape) – Move an application to the cloud, and introduce some level of optimization to take advantage of cloud capabilities. Example: Migrate your on-premises Oracle database to Amazon Relational Database Service (Amazon RDS) for Oracle in the AWS Cloud.</a:t>
            </a:r>
          </a:p>
          <a:p>
            <a:r>
              <a:rPr lang="en-US" sz="1920" b="0" i="0" u="none" strike="noStrike" kern="1200" dirty="0">
                <a:solidFill>
                  <a:schemeClr val="tx1"/>
                </a:solidFill>
                <a:effectLst/>
                <a:latin typeface="Amazon Ember Regular" charset="0"/>
                <a:ea typeface="+mn-ea"/>
                <a:cs typeface="+mn-cs"/>
              </a:rPr>
              <a:t>Repurchase (drop and shop) – Switch to a different product, typically by moving from a traditional license to a SaaS model. Example: Migrate your customer relationship management (CRM) system to </a:t>
            </a:r>
            <a:r>
              <a:rPr lang="en-US" sz="1920" b="0" i="0" u="none" strike="noStrike" kern="1200" dirty="0" err="1">
                <a:solidFill>
                  <a:schemeClr val="tx1"/>
                </a:solidFill>
                <a:effectLst/>
                <a:latin typeface="Amazon Ember Regular" charset="0"/>
                <a:ea typeface="+mn-ea"/>
                <a:cs typeface="+mn-cs"/>
              </a:rPr>
              <a:t>Salesforce.com</a:t>
            </a:r>
            <a:r>
              <a:rPr lang="en-US" sz="1920" b="0" i="0" u="none" strike="noStrike" kern="1200" dirty="0">
                <a:solidFill>
                  <a:schemeClr val="tx1"/>
                </a:solidFill>
                <a:effectLst/>
                <a:latin typeface="Amazon Ember Regular" charset="0"/>
                <a:ea typeface="+mn-ea"/>
                <a:cs typeface="+mn-cs"/>
              </a:rPr>
              <a:t>.</a:t>
            </a:r>
          </a:p>
          <a:p>
            <a:r>
              <a:rPr lang="en-US" sz="1920" b="0" i="0" u="none" strike="noStrike" kern="1200" dirty="0">
                <a:solidFill>
                  <a:schemeClr val="tx1"/>
                </a:solidFill>
                <a:effectLst/>
                <a:latin typeface="Amazon Ember Regular" charset="0"/>
                <a:ea typeface="+mn-ea"/>
                <a:cs typeface="+mn-cs"/>
              </a:rPr>
              <a:t>Rehost (lift and shift) – Move an application to the cloud without making any changes to take advantage of cloud capabilities. Example: Migrate your on-premises Oracle database to Oracle on an EC2 instance in the AWS Cloud.</a:t>
            </a:r>
          </a:p>
          <a:p>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Retain (revisit) – Keep applications in your source environment. These might include applications that require major refactoring, and you want to postpone that work until a later time, and legacy applications that you want to retain, because there’s no business justification for migrating them.</a:t>
            </a:r>
          </a:p>
          <a:p>
            <a:r>
              <a:rPr lang="en-US" sz="1920" b="0" i="0" u="none" strike="noStrike" kern="1200" dirty="0">
                <a:solidFill>
                  <a:schemeClr val="tx1"/>
                </a:solidFill>
                <a:effectLst/>
                <a:latin typeface="Amazon Ember Regular" charset="0"/>
                <a:ea typeface="+mn-ea"/>
                <a:cs typeface="+mn-cs"/>
              </a:rPr>
              <a:t>Retire – Decommission or remove applications that are no longer needed in your source environment.</a:t>
            </a:r>
          </a:p>
          <a:p>
            <a:br>
              <a:rPr lang="en-US" dirty="0"/>
            </a:br>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3900796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In this slide, we will switch to a shared screen, where I will show how to use Copilot to migrate the same </a:t>
            </a:r>
            <a:r>
              <a:rPr lang="en-US" dirty="0" err="1"/>
              <a:t>Jboss</a:t>
            </a:r>
            <a:r>
              <a:rPr lang="en-US" dirty="0"/>
              <a:t> server step by step, but this time it will decouple each war file within the </a:t>
            </a:r>
            <a:r>
              <a:rPr lang="en-US" dirty="0" err="1"/>
              <a:t>jboss</a:t>
            </a:r>
            <a:r>
              <a:rPr lang="en-US" dirty="0"/>
              <a:t> webapps to run them independently, and also show how the tool creates a deployment pipeline for each artifact.</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2000" b="0" i="0" kern="1200" dirty="0">
                <a:solidFill>
                  <a:schemeClr val="tx1"/>
                </a:solidFill>
                <a:effectLst/>
                <a:latin typeface="Amazon Ember Regular" charset="0"/>
                <a:ea typeface="+mn-ea"/>
                <a:cs typeface="+mn-cs"/>
              </a:rPr>
              <a:t>AWS Copilot is an open source command line interface that makes it easy for developers to </a:t>
            </a:r>
            <a:r>
              <a:rPr lang="en-US" sz="2000" b="1" i="0" kern="1200" dirty="0">
                <a:solidFill>
                  <a:schemeClr val="tx1"/>
                </a:solidFill>
                <a:effectLst/>
                <a:latin typeface="Amazon Ember Regular" charset="0"/>
                <a:ea typeface="+mn-ea"/>
                <a:cs typeface="+mn-cs"/>
              </a:rPr>
              <a:t>build</a:t>
            </a:r>
            <a:r>
              <a:rPr lang="en-US" sz="2000" b="0" i="0" kern="1200" dirty="0">
                <a:solidFill>
                  <a:schemeClr val="tx1"/>
                </a:solidFill>
                <a:effectLst/>
                <a:latin typeface="Amazon Ember Regular" charset="0"/>
                <a:ea typeface="+mn-ea"/>
                <a:cs typeface="+mn-cs"/>
              </a:rPr>
              <a:t>, </a:t>
            </a:r>
            <a:r>
              <a:rPr lang="en-US" sz="2000" b="1" i="0" kern="1200" dirty="0">
                <a:solidFill>
                  <a:schemeClr val="tx1"/>
                </a:solidFill>
                <a:effectLst/>
                <a:latin typeface="Amazon Ember Regular" charset="0"/>
                <a:ea typeface="+mn-ea"/>
                <a:cs typeface="+mn-cs"/>
              </a:rPr>
              <a:t>release</a:t>
            </a:r>
            <a:r>
              <a:rPr lang="en-US" sz="2000" b="0" i="0" kern="1200" dirty="0">
                <a:solidFill>
                  <a:schemeClr val="tx1"/>
                </a:solidFill>
                <a:effectLst/>
                <a:latin typeface="Amazon Ember Regular" charset="0"/>
                <a:ea typeface="+mn-ea"/>
                <a:cs typeface="+mn-cs"/>
              </a:rPr>
              <a:t>, and </a:t>
            </a:r>
            <a:r>
              <a:rPr lang="en-US" sz="2000" b="1" i="0" kern="1200" dirty="0">
                <a:solidFill>
                  <a:schemeClr val="tx1"/>
                </a:solidFill>
                <a:effectLst/>
                <a:latin typeface="Amazon Ember Regular" charset="0"/>
                <a:ea typeface="+mn-ea"/>
                <a:cs typeface="+mn-cs"/>
              </a:rPr>
              <a:t>operate</a:t>
            </a:r>
            <a:r>
              <a:rPr lang="en-US" sz="2000" b="0" i="0" kern="1200" dirty="0">
                <a:solidFill>
                  <a:schemeClr val="tx1"/>
                </a:solidFill>
                <a:effectLst/>
                <a:latin typeface="Amazon Ember Regular" charset="0"/>
                <a:ea typeface="+mn-ea"/>
                <a:cs typeface="+mn-cs"/>
              </a:rPr>
              <a:t> production ready containerized applications on Amazon ECS and AWS </a:t>
            </a:r>
            <a:r>
              <a:rPr lang="en-US" sz="2000" b="0" i="0" kern="1200" dirty="0" err="1">
                <a:solidFill>
                  <a:schemeClr val="tx1"/>
                </a:solidFill>
                <a:effectLst/>
                <a:latin typeface="Amazon Ember Regular" charset="0"/>
                <a:ea typeface="+mn-ea"/>
                <a:cs typeface="+mn-cs"/>
              </a:rPr>
              <a:t>Fargate</a:t>
            </a:r>
            <a:r>
              <a:rPr lang="en-US" sz="2000" b="0" i="0" kern="1200" dirty="0">
                <a:solidFill>
                  <a:schemeClr val="tx1"/>
                </a:solidFill>
                <a:effectLst/>
                <a:latin typeface="Amazon Ember Regular" charset="0"/>
                <a:ea typeface="+mn-ea"/>
                <a:cs typeface="+mn-cs"/>
              </a:rPr>
              <a:t>.</a:t>
            </a:r>
            <a:endParaRPr lang="en-US" dirty="0"/>
          </a:p>
          <a:p>
            <a:r>
              <a:rPr lang="en-US" sz="2000" b="0" i="0" kern="1200" dirty="0">
                <a:solidFill>
                  <a:schemeClr val="tx1"/>
                </a:solidFill>
                <a:effectLst/>
                <a:latin typeface="Amazon Ember Regular" charset="0"/>
                <a:ea typeface="+mn-ea"/>
                <a:cs typeface="+mn-cs"/>
              </a:rPr>
              <a:t>Run a </a:t>
            </a:r>
            <a:r>
              <a:rPr lang="en-US" sz="2000" b="1" i="0" kern="1200" dirty="0">
                <a:solidFill>
                  <a:schemeClr val="tx1"/>
                </a:solidFill>
                <a:effectLst/>
                <a:latin typeface="Amazon Ember Regular" charset="0"/>
                <a:ea typeface="+mn-ea"/>
                <a:cs typeface="+mn-cs"/>
              </a:rPr>
              <a:t>single command</a:t>
            </a:r>
            <a:r>
              <a:rPr lang="en-US" sz="2000" b="0" i="0" kern="1200" dirty="0">
                <a:solidFill>
                  <a:schemeClr val="tx1"/>
                </a:solidFill>
                <a:effectLst/>
                <a:latin typeface="Amazon Ember Regular" charset="0"/>
                <a:ea typeface="+mn-ea"/>
                <a:cs typeface="+mn-cs"/>
              </a:rPr>
              <a:t> to quickly get started with a containerized application using best practices on AWS from a </a:t>
            </a:r>
            <a:r>
              <a:rPr lang="en-US" sz="2000" b="0" i="0" kern="1200" dirty="0" err="1">
                <a:solidFill>
                  <a:schemeClr val="tx1"/>
                </a:solidFill>
                <a:effectLst/>
                <a:latin typeface="Amazon Ember Regular" charset="0"/>
                <a:ea typeface="+mn-ea"/>
                <a:cs typeface="+mn-cs"/>
              </a:rPr>
              <a:t>Dockerfile</a:t>
            </a:r>
            <a:r>
              <a:rPr lang="en-US" sz="2000" b="0" i="0" kern="1200" dirty="0">
                <a:solidFill>
                  <a:schemeClr val="tx1"/>
                </a:solidFill>
                <a:effectLst/>
                <a:latin typeface="Amazon Ember Regular" charset="0"/>
                <a:ea typeface="+mn-ea"/>
                <a:cs typeface="+mn-cs"/>
              </a:rPr>
              <a:t>.</a:t>
            </a:r>
          </a:p>
          <a:p>
            <a:r>
              <a:rPr lang="en-US" sz="2000" b="0" i="0" kern="1200" dirty="0">
                <a:solidFill>
                  <a:schemeClr val="tx1"/>
                </a:solidFill>
                <a:effectLst/>
                <a:latin typeface="Amazon Ember Regular" charset="0"/>
                <a:ea typeface="+mn-ea"/>
                <a:cs typeface="+mn-cs"/>
              </a:rPr>
              <a:t>Instead of modeling individual resources, Copilot provides common cloud architectures: </a:t>
            </a:r>
            <a:r>
              <a:rPr lang="en-US" sz="2000" b="1" i="0" u="none" strike="noStrike" kern="1200" dirty="0">
                <a:solidFill>
                  <a:schemeClr val="tx1"/>
                </a:solidFill>
                <a:effectLst/>
                <a:latin typeface="Amazon Ember Regular" charset="0"/>
                <a:ea typeface="+mn-ea"/>
                <a:cs typeface="+mn-cs"/>
                <a:hlinkClick r:id="rId3"/>
              </a:rPr>
              <a:t>Load Balanced Web Service</a:t>
            </a:r>
            <a:r>
              <a:rPr lang="en-US" sz="2000" b="0" i="0" kern="1200" dirty="0">
                <a:solidFill>
                  <a:schemeClr val="tx1"/>
                </a:solidFill>
                <a:effectLst/>
                <a:latin typeface="Amazon Ember Regular" charset="0"/>
                <a:ea typeface="+mn-ea"/>
                <a:cs typeface="+mn-cs"/>
              </a:rPr>
              <a:t>, </a:t>
            </a:r>
            <a:r>
              <a:rPr lang="en-US" sz="2000" b="1" i="0" u="none" strike="noStrike" kern="1200" dirty="0">
                <a:solidFill>
                  <a:schemeClr val="tx1"/>
                </a:solidFill>
                <a:effectLst/>
                <a:latin typeface="Amazon Ember Regular" charset="0"/>
                <a:ea typeface="+mn-ea"/>
                <a:cs typeface="+mn-cs"/>
                <a:hlinkClick r:id="rId4"/>
              </a:rPr>
              <a:t>Backend Service</a:t>
            </a:r>
            <a:r>
              <a:rPr lang="en-US" sz="2000" b="0" i="0" kern="1200" dirty="0">
                <a:solidFill>
                  <a:schemeClr val="tx1"/>
                </a:solidFill>
                <a:effectLst/>
                <a:latin typeface="Amazon Ember Regular" charset="0"/>
                <a:ea typeface="+mn-ea"/>
                <a:cs typeface="+mn-cs"/>
              </a:rPr>
              <a:t>, </a:t>
            </a:r>
            <a:r>
              <a:rPr lang="en-US" sz="2000" b="1" i="0" u="none" strike="noStrike" kern="1200" dirty="0">
                <a:solidFill>
                  <a:schemeClr val="tx1"/>
                </a:solidFill>
                <a:effectLst/>
                <a:latin typeface="Amazon Ember Regular" charset="0"/>
                <a:ea typeface="+mn-ea"/>
                <a:cs typeface="+mn-cs"/>
                <a:hlinkClick r:id="rId5"/>
              </a:rPr>
              <a:t>Scheduled Job</a:t>
            </a:r>
            <a:r>
              <a:rPr lang="en-US" sz="2000" b="0" i="0" kern="1200" dirty="0">
                <a:solidFill>
                  <a:schemeClr val="tx1"/>
                </a:solidFill>
                <a:effectLst/>
                <a:latin typeface="Amazon Ember Regular" charset="0"/>
                <a:ea typeface="+mn-ea"/>
                <a:cs typeface="+mn-cs"/>
              </a:rPr>
              <a:t> and generates the necessary infrastructure from that. Focus your time on writing business logic instead of connecting AWS resources.</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2000" b="0" i="0" kern="1200" dirty="0">
                <a:solidFill>
                  <a:schemeClr val="tx1"/>
                </a:solidFill>
                <a:effectLst/>
                <a:latin typeface="Amazon Ember Regular" charset="0"/>
                <a:ea typeface="+mn-ea"/>
                <a:cs typeface="+mn-cs"/>
              </a:rPr>
              <a:t>No need to worry about gluing Copilot commands in a script to create an automated release process. Copilot provides commands to create multiple deployment </a:t>
            </a:r>
            <a:r>
              <a:rPr lang="en-US" sz="2000" b="1" i="0" u="none" strike="noStrike" kern="1200" dirty="0">
                <a:solidFill>
                  <a:schemeClr val="tx1"/>
                </a:solidFill>
                <a:effectLst/>
                <a:latin typeface="Amazon Ember Regular" charset="0"/>
                <a:ea typeface="+mn-ea"/>
                <a:cs typeface="+mn-cs"/>
                <a:hlinkClick r:id="rId6"/>
              </a:rPr>
              <a:t>environments</a:t>
            </a:r>
            <a:r>
              <a:rPr lang="en-US" sz="2000" b="0" i="0" kern="1200" dirty="0">
                <a:solidFill>
                  <a:schemeClr val="tx1"/>
                </a:solidFill>
                <a:effectLst/>
                <a:latin typeface="Amazon Ember Regular" charset="0"/>
                <a:ea typeface="+mn-ea"/>
                <a:cs typeface="+mn-cs"/>
              </a:rPr>
              <a:t> in separate AWS accounts and regions, as well as creating an AWS </a:t>
            </a:r>
            <a:r>
              <a:rPr lang="en-US" sz="2000" b="0" i="0" kern="1200" dirty="0" err="1">
                <a:solidFill>
                  <a:schemeClr val="tx1"/>
                </a:solidFill>
                <a:effectLst/>
                <a:latin typeface="Amazon Ember Regular" charset="0"/>
                <a:ea typeface="+mn-ea"/>
                <a:cs typeface="+mn-cs"/>
              </a:rPr>
              <a:t>CodePipeline</a:t>
            </a:r>
            <a:r>
              <a:rPr lang="en-US" sz="2000" b="0" i="0" kern="1200" dirty="0">
                <a:solidFill>
                  <a:schemeClr val="tx1"/>
                </a:solidFill>
                <a:effectLst/>
                <a:latin typeface="Amazon Ember Regular" charset="0"/>
                <a:ea typeface="+mn-ea"/>
                <a:cs typeface="+mn-cs"/>
              </a:rPr>
              <a:t> </a:t>
            </a:r>
            <a:r>
              <a:rPr lang="en-US" sz="2000" b="1" i="0" u="none" strike="noStrike" kern="1200" dirty="0">
                <a:solidFill>
                  <a:schemeClr val="tx1"/>
                </a:solidFill>
                <a:effectLst/>
                <a:latin typeface="Amazon Ember Regular" charset="0"/>
                <a:ea typeface="+mn-ea"/>
                <a:cs typeface="+mn-cs"/>
                <a:hlinkClick r:id="rId7"/>
              </a:rPr>
              <a:t>pipeline</a:t>
            </a:r>
            <a:r>
              <a:rPr lang="en-US" sz="2000" b="0" i="0" kern="1200" dirty="0">
                <a:solidFill>
                  <a:schemeClr val="tx1"/>
                </a:solidFill>
                <a:effectLst/>
                <a:latin typeface="Amazon Ember Regular" charset="0"/>
                <a:ea typeface="+mn-ea"/>
                <a:cs typeface="+mn-cs"/>
              </a:rPr>
              <a:t> to build your container images, deploy your services, and run automated tests.</a:t>
            </a:r>
          </a:p>
          <a:p>
            <a:r>
              <a:rPr lang="en-US" sz="2000" b="0" i="0" kern="1200" dirty="0">
                <a:solidFill>
                  <a:schemeClr val="tx1"/>
                </a:solidFill>
                <a:effectLst/>
                <a:latin typeface="Amazon Ember Regular" charset="0"/>
                <a:ea typeface="+mn-ea"/>
                <a:cs typeface="+mn-cs"/>
              </a:rPr>
              <a:t>The Copilot CLI is a tool for developers to build, release, and operate production-ready containerized applications on Amazon ECS and AWS </a:t>
            </a:r>
            <a:r>
              <a:rPr lang="en-US" sz="2000" b="0" i="0" kern="1200" dirty="0" err="1">
                <a:solidFill>
                  <a:schemeClr val="tx1"/>
                </a:solidFill>
                <a:effectLst/>
                <a:latin typeface="Amazon Ember Regular" charset="0"/>
                <a:ea typeface="+mn-ea"/>
                <a:cs typeface="+mn-cs"/>
              </a:rPr>
              <a:t>Fargate</a:t>
            </a:r>
            <a:r>
              <a:rPr lang="en-US" sz="2000" b="0" i="0" kern="1200" dirty="0">
                <a:solidFill>
                  <a:schemeClr val="tx1"/>
                </a:solidFill>
                <a:effectLst/>
                <a:latin typeface="Amazon Ember Regular" charset="0"/>
                <a:ea typeface="+mn-ea"/>
                <a:cs typeface="+mn-cs"/>
              </a:rPr>
              <a:t>.</a:t>
            </a:r>
            <a:br>
              <a:rPr lang="en-US" sz="2000" b="0" i="0" kern="1200" dirty="0">
                <a:solidFill>
                  <a:schemeClr val="tx1"/>
                </a:solidFill>
                <a:effectLst/>
                <a:latin typeface="Amazon Ember Regular" charset="0"/>
                <a:ea typeface="+mn-ea"/>
                <a:cs typeface="+mn-cs"/>
              </a:rPr>
            </a:br>
            <a:r>
              <a:rPr lang="en-US" sz="2000" b="0" i="0" kern="1200" dirty="0">
                <a:solidFill>
                  <a:schemeClr val="tx1"/>
                </a:solidFill>
                <a:effectLst/>
                <a:latin typeface="Amazon Ember Regular" charset="0"/>
                <a:ea typeface="+mn-ea"/>
                <a:cs typeface="+mn-cs"/>
              </a:rPr>
              <a:t>From getting started, pushing to staging, and releasing to production, Copilot can help manage the entire lifecycle of your application development.</a:t>
            </a:r>
          </a:p>
          <a:p>
            <a:br>
              <a:rPr lang="en-US" dirty="0"/>
            </a:br>
            <a:endParaRPr lang="en-US" dirty="0"/>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777262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8533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414827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432026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3898E0-417C-1447-BF02-01B10354D63A}" type="slidenum">
              <a:rPr lang="en-US" smtClean="0"/>
              <a:t>27</a:t>
            </a:fld>
            <a:endParaRPr lang="en-US"/>
          </a:p>
        </p:txBody>
      </p:sp>
    </p:spTree>
    <p:extLst>
      <p:ext uri="{BB962C8B-B14F-4D97-AF65-F5344CB8AC3E}">
        <p14:creationId xmlns:p14="http://schemas.microsoft.com/office/powerpoint/2010/main" val="3952338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2019</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6/8/21 11:28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60461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ea typeface="+mn-ea"/>
                <a:cs typeface="+mn-cs"/>
              </a:rPr>
              <a:t>Thank you for attending! We hope you found the session</a:t>
            </a:r>
            <a:r>
              <a:rPr lang="en-US" sz="1100" kern="1200" baseline="0" dirty="0">
                <a:solidFill>
                  <a:schemeClr val="tx1"/>
                </a:solidFill>
                <a:effectLst/>
                <a:ea typeface="+mn-ea"/>
                <a:cs typeface="+mn-cs"/>
              </a:rPr>
              <a:t> interesting. </a:t>
            </a:r>
            <a:r>
              <a:rPr lang="en-US" sz="1100" kern="1200" dirty="0">
                <a:solidFill>
                  <a:schemeClr val="tx1"/>
                </a:solidFill>
                <a:effectLst/>
                <a:ea typeface="+mn-ea"/>
                <a:cs typeface="+mn-cs"/>
              </a:rPr>
              <a:t>We really appreciate your feedback, in order for us to better understand the topics and services you would like to know more about. </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ea typeface="+mn-ea"/>
                <a:cs typeface="+mn-cs"/>
              </a:rPr>
              <a:t>Please, DO take the time to fill out our survey that pops</a:t>
            </a:r>
            <a:r>
              <a:rPr lang="en-US" sz="1100" kern="1200" baseline="0" dirty="0">
                <a:solidFill>
                  <a:schemeClr val="tx1"/>
                </a:solidFill>
                <a:effectLst/>
                <a:ea typeface="+mn-ea"/>
                <a:cs typeface="+mn-cs"/>
              </a:rPr>
              <a:t> up at the end of the session</a:t>
            </a:r>
            <a:r>
              <a:rPr lang="en-US" sz="1100" kern="1200" dirty="0">
                <a:solidFill>
                  <a:schemeClr val="tx1"/>
                </a:solidFill>
                <a:effectLst/>
                <a:ea typeface="+mn-ea"/>
                <a:cs typeface="+mn-cs"/>
              </a:rPr>
              <a:t>, and let us know what you think</a:t>
            </a:r>
            <a:r>
              <a:rPr lang="en-US" sz="1100" kern="1200" baseline="0" dirty="0">
                <a:solidFill>
                  <a:schemeClr val="tx1"/>
                </a:solidFill>
                <a:effectLst/>
                <a:ea typeface="+mn-ea"/>
                <a:cs typeface="+mn-cs"/>
              </a:rPr>
              <a:t> and how we can improve the experience for you.</a:t>
            </a:r>
            <a:endParaRPr lang="en-US" sz="1100" kern="1200" dirty="0">
              <a:solidFill>
                <a:schemeClr val="tx1"/>
              </a:solidFill>
              <a:effectLst/>
              <a:ea typeface="+mn-ea"/>
              <a:cs typeface="+mn-cs"/>
            </a:endParaRPr>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2020</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6/8/21 11:28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23186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We consider technology modernization to be the </a:t>
            </a:r>
            <a:r>
              <a:rPr lang="en-US" sz="2000" b="1" i="0" kern="1200" dirty="0">
                <a:solidFill>
                  <a:schemeClr val="tx1"/>
                </a:solidFill>
                <a:effectLst/>
                <a:latin typeface="Amazon Ember Regular" charset="0"/>
                <a:ea typeface="+mn-ea"/>
                <a:cs typeface="+mn-cs"/>
              </a:rPr>
              <a:t>refactoring</a:t>
            </a:r>
            <a:r>
              <a:rPr lang="en-US" sz="2000" b="0" i="0" kern="1200" dirty="0">
                <a:solidFill>
                  <a:schemeClr val="tx1"/>
                </a:solidFill>
                <a:effectLst/>
                <a:latin typeface="Amazon Ember Regular" charset="0"/>
                <a:ea typeface="+mn-ea"/>
                <a:cs typeface="+mn-cs"/>
              </a:rPr>
              <a:t>, </a:t>
            </a:r>
            <a:r>
              <a:rPr lang="en-US" sz="2000" b="1" i="0" kern="1200" dirty="0">
                <a:solidFill>
                  <a:schemeClr val="tx1"/>
                </a:solidFill>
                <a:effectLst/>
                <a:latin typeface="Amazon Ember Regular" charset="0"/>
                <a:ea typeface="+mn-ea"/>
                <a:cs typeface="+mn-cs"/>
              </a:rPr>
              <a:t>re-platforming</a:t>
            </a:r>
            <a:r>
              <a:rPr lang="en-US" sz="2000" b="0" i="0" kern="1200" dirty="0">
                <a:solidFill>
                  <a:schemeClr val="tx1"/>
                </a:solidFill>
                <a:effectLst/>
                <a:latin typeface="Amazon Ember Regular" charset="0"/>
                <a:ea typeface="+mn-ea"/>
                <a:cs typeface="+mn-cs"/>
              </a:rPr>
              <a:t>, or </a:t>
            </a:r>
            <a:r>
              <a:rPr lang="en-US" sz="2000" b="1" i="0" kern="1200" dirty="0">
                <a:solidFill>
                  <a:schemeClr val="tx1"/>
                </a:solidFill>
                <a:effectLst/>
                <a:latin typeface="Amazon Ember Regular" charset="0"/>
                <a:ea typeface="+mn-ea"/>
                <a:cs typeface="+mn-cs"/>
              </a:rPr>
              <a:t>rearchitecting</a:t>
            </a:r>
            <a:r>
              <a:rPr lang="en-US" sz="2000" b="0" i="0" kern="1200" dirty="0">
                <a:solidFill>
                  <a:schemeClr val="tx1"/>
                </a:solidFill>
                <a:effectLst/>
                <a:latin typeface="Amazon Ember Regular" charset="0"/>
                <a:ea typeface="+mn-ea"/>
                <a:cs typeface="+mn-cs"/>
              </a:rPr>
              <a:t> of legacy enterprise technology portfolios by combining modern infrastructure, architecture, engineering and organizational patterns. While customers can realize some cost-reduction, security improvements, and scalability benefits by applying these modern capabilities individually, it is the combination of efforts across all four that maximizes </a:t>
            </a:r>
            <a:r>
              <a:rPr lang="en-US" sz="2000" b="0" i="1" kern="1200" dirty="0">
                <a:solidFill>
                  <a:schemeClr val="tx1"/>
                </a:solidFill>
                <a:effectLst/>
                <a:latin typeface="Amazon Ember Regular" charset="0"/>
                <a:ea typeface="+mn-ea"/>
                <a:cs typeface="+mn-cs"/>
              </a:rPr>
              <a:t>technical resiliency, engineering efficiency,</a:t>
            </a:r>
            <a:r>
              <a:rPr lang="en-US" sz="2000" b="0" i="0" kern="1200" dirty="0">
                <a:solidFill>
                  <a:schemeClr val="tx1"/>
                </a:solidFill>
                <a:effectLst/>
                <a:latin typeface="Amazon Ember Regular" charset="0"/>
                <a:ea typeface="+mn-ea"/>
                <a:cs typeface="+mn-cs"/>
              </a:rPr>
              <a:t> and </a:t>
            </a:r>
            <a:r>
              <a:rPr lang="en-US" sz="2000" b="0" i="1" kern="1200" dirty="0">
                <a:solidFill>
                  <a:schemeClr val="tx1"/>
                </a:solidFill>
                <a:effectLst/>
                <a:latin typeface="Amazon Ember Regular" charset="0"/>
                <a:ea typeface="+mn-ea"/>
                <a:cs typeface="+mn-cs"/>
              </a:rPr>
              <a:t>business agility</a:t>
            </a:r>
            <a:r>
              <a:rPr lang="en-US" sz="2000" b="0" i="0" kern="1200" dirty="0">
                <a:solidFill>
                  <a:schemeClr val="tx1"/>
                </a:solidFill>
                <a:effectLst/>
                <a:latin typeface="Amazon Ember Regular" charset="0"/>
                <a:ea typeface="+mn-ea"/>
                <a:cs typeface="+mn-cs"/>
              </a:rPr>
              <a:t>.</a:t>
            </a:r>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989036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Tx/>
              <a:buChar char="-"/>
              <a:tabLst/>
              <a:defRPr/>
            </a:pPr>
            <a:r>
              <a:rPr lang="es-ES_tradnl" sz="2000" dirty="0">
                <a:gradFill>
                  <a:gsLst>
                    <a:gs pos="2917">
                      <a:schemeClr val="tx1"/>
                    </a:gs>
                    <a:gs pos="30000">
                      <a:schemeClr val="tx1"/>
                    </a:gs>
                  </a:gsLst>
                  <a:lin ang="5400000" scaled="0"/>
                </a:gradFill>
              </a:rPr>
              <a:t>Let cloud be cloud:  Don’t replicate your on premises environment in the cloud. Lift and shift is great when you are short on time, but you will be dragging the technical debt as </a:t>
            </a:r>
            <a:r>
              <a:rPr lang="es-ES_tradnl" sz="2000" dirty="0" err="1">
                <a:gradFill>
                  <a:gsLst>
                    <a:gs pos="2917">
                      <a:schemeClr val="tx1"/>
                    </a:gs>
                    <a:gs pos="30000">
                      <a:schemeClr val="tx1"/>
                    </a:gs>
                  </a:gsLst>
                  <a:lin ang="5400000" scaled="0"/>
                </a:gradFill>
              </a:rPr>
              <a:t>well</a:t>
            </a:r>
            <a:r>
              <a:rPr lang="es-ES_tradnl" sz="2000" dirty="0">
                <a:gradFill>
                  <a:gsLst>
                    <a:gs pos="2917">
                      <a:schemeClr val="tx1"/>
                    </a:gs>
                    <a:gs pos="30000">
                      <a:schemeClr val="tx1"/>
                    </a:gs>
                  </a:gsLst>
                  <a:lin ang="5400000" scaled="0"/>
                </a:gradFill>
              </a:rPr>
              <a:t>. As </a:t>
            </a:r>
            <a:r>
              <a:rPr lang="es-ES_tradnl" sz="2000" dirty="0" err="1">
                <a:gradFill>
                  <a:gsLst>
                    <a:gs pos="2917">
                      <a:schemeClr val="tx1"/>
                    </a:gs>
                    <a:gs pos="30000">
                      <a:schemeClr val="tx1"/>
                    </a:gs>
                  </a:gsLst>
                  <a:lin ang="5400000" scaled="0"/>
                </a:gradFill>
              </a:rPr>
              <a:t>developers</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technical</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debt</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is</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not</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our</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friend</a:t>
            </a:r>
            <a:r>
              <a:rPr lang="es-ES_tradnl" sz="2000" dirty="0">
                <a:gradFill>
                  <a:gsLst>
                    <a:gs pos="2917">
                      <a:schemeClr val="tx1"/>
                    </a:gs>
                    <a:gs pos="30000">
                      <a:schemeClr val="tx1"/>
                    </a:gs>
                  </a:gsLst>
                  <a:lin ang="5400000" scaled="0"/>
                </a:gradFill>
              </a:rPr>
              <a:t>.</a:t>
            </a:r>
          </a:p>
          <a:p>
            <a:pPr marL="171450" marR="0" lvl="0" indent="-171450" algn="l" defTabSz="1097212" rtl="0" eaLnBrk="1" fontAlgn="auto" latinLnBrk="0" hangingPunct="1">
              <a:lnSpc>
                <a:spcPct val="90000"/>
              </a:lnSpc>
              <a:spcBef>
                <a:spcPts val="0"/>
              </a:spcBef>
              <a:spcAft>
                <a:spcPts val="400"/>
              </a:spcAft>
              <a:buClrTx/>
              <a:buSzTx/>
              <a:buFontTx/>
              <a:buChar char="-"/>
              <a:tabLst/>
              <a:defRPr/>
            </a:pPr>
            <a:r>
              <a:rPr lang="es-ES_tradnl" sz="2000" dirty="0">
                <a:gradFill>
                  <a:gsLst>
                    <a:gs pos="2917">
                      <a:schemeClr val="tx1"/>
                    </a:gs>
                    <a:gs pos="30000">
                      <a:schemeClr val="tx1"/>
                    </a:gs>
                  </a:gsLst>
                  <a:lin ang="5400000" scaled="0"/>
                </a:gradFill>
              </a:rPr>
              <a:t>Start small, gradually moving towards your end goals, containerize your app first to make it portable, then leverage features from the new platform as your tools to modernize</a:t>
            </a:r>
          </a:p>
          <a:p>
            <a:pPr marL="171450" marR="0" lvl="0" indent="-171450" algn="l" defTabSz="1097212" rtl="0" eaLnBrk="1" fontAlgn="auto" latinLnBrk="0" hangingPunct="1">
              <a:lnSpc>
                <a:spcPct val="90000"/>
              </a:lnSpc>
              <a:spcBef>
                <a:spcPts val="0"/>
              </a:spcBef>
              <a:spcAft>
                <a:spcPts val="400"/>
              </a:spcAft>
              <a:buClrTx/>
              <a:buSzTx/>
              <a:buFontTx/>
              <a:buChar char="-"/>
              <a:tabLst/>
              <a:defRPr/>
            </a:pPr>
            <a:r>
              <a:rPr lang="es-ES_tradnl" sz="2000" dirty="0">
                <a:gradFill>
                  <a:gsLst>
                    <a:gs pos="2917">
                      <a:schemeClr val="tx1"/>
                    </a:gs>
                    <a:gs pos="30000">
                      <a:schemeClr val="tx1"/>
                    </a:gs>
                  </a:gsLst>
                  <a:lin ang="5400000" scaled="0"/>
                </a:gradFill>
              </a:rPr>
              <a:t>Be creative and find new ways to modernize your monolith, as </a:t>
            </a:r>
            <a:r>
              <a:rPr lang="es-ES_tradnl" sz="2000" dirty="0" err="1">
                <a:gradFill>
                  <a:gsLst>
                    <a:gs pos="2917">
                      <a:schemeClr val="tx1"/>
                    </a:gs>
                    <a:gs pos="30000">
                      <a:schemeClr val="tx1"/>
                    </a:gs>
                  </a:gsLst>
                  <a:lin ang="5400000" scaled="0"/>
                </a:gradFill>
              </a:rPr>
              <a:t>developers</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we</a:t>
            </a:r>
            <a:r>
              <a:rPr lang="es-ES_tradnl" sz="2000" dirty="0">
                <a:gradFill>
                  <a:gsLst>
                    <a:gs pos="2917">
                      <a:schemeClr val="tx1"/>
                    </a:gs>
                    <a:gs pos="30000">
                      <a:schemeClr val="tx1"/>
                    </a:gs>
                  </a:gsLst>
                  <a:lin ang="5400000" scaled="0"/>
                </a:gradFill>
              </a:rPr>
              <a:t> can </a:t>
            </a:r>
            <a:r>
              <a:rPr lang="es-ES_tradnl" sz="2000" dirty="0" err="1">
                <a:gradFill>
                  <a:gsLst>
                    <a:gs pos="2917">
                      <a:schemeClr val="tx1"/>
                    </a:gs>
                    <a:gs pos="30000">
                      <a:schemeClr val="tx1"/>
                    </a:gs>
                  </a:gsLst>
                  <a:lin ang="5400000" scaled="0"/>
                </a:gradFill>
              </a:rPr>
              <a:t>find</a:t>
            </a:r>
            <a:r>
              <a:rPr lang="es-ES_tradnl" sz="2000" dirty="0">
                <a:gradFill>
                  <a:gsLst>
                    <a:gs pos="2917">
                      <a:schemeClr val="tx1"/>
                    </a:gs>
                    <a:gs pos="30000">
                      <a:schemeClr val="tx1"/>
                    </a:gs>
                  </a:gsLst>
                  <a:lin ang="5400000" scaled="0"/>
                </a:gradFill>
              </a:rPr>
              <a:t> new </a:t>
            </a:r>
            <a:r>
              <a:rPr lang="es-ES_tradnl" sz="2000" dirty="0" err="1">
                <a:gradFill>
                  <a:gsLst>
                    <a:gs pos="2917">
                      <a:schemeClr val="tx1"/>
                    </a:gs>
                    <a:gs pos="30000">
                      <a:schemeClr val="tx1"/>
                    </a:gs>
                  </a:gsLst>
                  <a:lin ang="5400000" scaled="0"/>
                </a:gradFill>
              </a:rPr>
              <a:t>ways</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on</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how</a:t>
            </a:r>
            <a:r>
              <a:rPr lang="es-ES_tradnl" sz="2000" dirty="0">
                <a:gradFill>
                  <a:gsLst>
                    <a:gs pos="2917">
                      <a:schemeClr val="tx1"/>
                    </a:gs>
                    <a:gs pos="30000">
                      <a:schemeClr val="tx1"/>
                    </a:gs>
                  </a:gsLst>
                  <a:lin ang="5400000" scaled="0"/>
                </a:gradFill>
              </a:rPr>
              <a:t> you handle credentials, how you deploy changes, how you govern external configuration properties, database connections, how to monitor your server, how you orchestrate </a:t>
            </a:r>
            <a:r>
              <a:rPr lang="es-ES_tradnl" sz="2000" dirty="0" err="1">
                <a:gradFill>
                  <a:gsLst>
                    <a:gs pos="2917">
                      <a:schemeClr val="tx1"/>
                    </a:gs>
                    <a:gs pos="30000">
                      <a:schemeClr val="tx1"/>
                    </a:gs>
                  </a:gsLst>
                  <a:lin ang="5400000" scaled="0"/>
                </a:gradFill>
              </a:rPr>
              <a:t>the</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workload</a:t>
            </a:r>
            <a:r>
              <a:rPr lang="es-ES_tradnl" sz="2000" dirty="0">
                <a:gradFill>
                  <a:gsLst>
                    <a:gs pos="2917">
                      <a:schemeClr val="tx1"/>
                    </a:gs>
                    <a:gs pos="30000">
                      <a:schemeClr val="tx1"/>
                    </a:gs>
                  </a:gsLst>
                  <a:lin ang="5400000" scaled="0"/>
                </a:gradFill>
              </a:rPr>
              <a:t>, once </a:t>
            </a:r>
            <a:r>
              <a:rPr lang="es-ES_tradnl" sz="2000" dirty="0" err="1">
                <a:gradFill>
                  <a:gsLst>
                    <a:gs pos="2917">
                      <a:schemeClr val="tx1"/>
                    </a:gs>
                    <a:gs pos="30000">
                      <a:schemeClr val="tx1"/>
                    </a:gs>
                  </a:gsLst>
                  <a:lin ang="5400000" scaled="0"/>
                </a:gradFill>
              </a:rPr>
              <a:t>your</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workload</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is</a:t>
            </a:r>
            <a:r>
              <a:rPr lang="es-ES_tradnl" sz="2000" dirty="0">
                <a:gradFill>
                  <a:gsLst>
                    <a:gs pos="2917">
                      <a:schemeClr val="tx1"/>
                    </a:gs>
                    <a:gs pos="30000">
                      <a:schemeClr val="tx1"/>
                    </a:gs>
                  </a:gsLst>
                  <a:lin ang="5400000" scaled="0"/>
                </a:gradFill>
              </a:rPr>
              <a:t> running </a:t>
            </a:r>
            <a:r>
              <a:rPr lang="es-ES_tradnl" sz="2000" dirty="0" err="1">
                <a:gradFill>
                  <a:gsLst>
                    <a:gs pos="2917">
                      <a:schemeClr val="tx1"/>
                    </a:gs>
                    <a:gs pos="30000">
                      <a:schemeClr val="tx1"/>
                    </a:gs>
                  </a:gsLst>
                  <a:lin ang="5400000" scaled="0"/>
                </a:gradFill>
              </a:rPr>
              <a:t>on</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aws</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several</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services</a:t>
            </a:r>
            <a:r>
              <a:rPr lang="es-ES_tradnl" sz="2000" dirty="0">
                <a:gradFill>
                  <a:gsLst>
                    <a:gs pos="2917">
                      <a:schemeClr val="tx1"/>
                    </a:gs>
                    <a:gs pos="30000">
                      <a:schemeClr val="tx1"/>
                    </a:gs>
                  </a:gsLst>
                  <a:lin ang="5400000" scaled="0"/>
                </a:gradFill>
              </a:rPr>
              <a:t> can </a:t>
            </a:r>
            <a:r>
              <a:rPr lang="es-ES_tradnl" sz="2000" dirty="0" err="1">
                <a:gradFill>
                  <a:gsLst>
                    <a:gs pos="2917">
                      <a:schemeClr val="tx1"/>
                    </a:gs>
                    <a:gs pos="30000">
                      <a:schemeClr val="tx1"/>
                    </a:gs>
                  </a:gsLst>
                  <a:lin ang="5400000" scaled="0"/>
                </a:gradFill>
              </a:rPr>
              <a:t>help</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for</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example</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Parameter</a:t>
            </a:r>
            <a:r>
              <a:rPr lang="es-ES_tradnl" sz="2000" dirty="0">
                <a:gradFill>
                  <a:gsLst>
                    <a:gs pos="2917">
                      <a:schemeClr val="tx1"/>
                    </a:gs>
                    <a:gs pos="30000">
                      <a:schemeClr val="tx1"/>
                    </a:gs>
                  </a:gsLst>
                  <a:lin ang="5400000" scaled="0"/>
                </a:gradFill>
              </a:rPr>
              <a:t> Store. </a:t>
            </a:r>
            <a:br>
              <a:rPr lang="en-US" sz="2000" dirty="0"/>
            </a:br>
            <a:endParaRPr lang="es-ES_tradnl" sz="2000" dirty="0">
              <a:gradFill>
                <a:gsLst>
                  <a:gs pos="2917">
                    <a:schemeClr val="tx1"/>
                  </a:gs>
                  <a:gs pos="30000">
                    <a:schemeClr val="tx1"/>
                  </a:gs>
                </a:gsLst>
                <a:lin ang="5400000" scaled="0"/>
              </a:gradFill>
            </a:endParaRPr>
          </a:p>
          <a:p>
            <a:pPr marL="171450" marR="0" lvl="0" indent="-171450" algn="l" defTabSz="1097212" rtl="0" eaLnBrk="1" fontAlgn="auto" latinLnBrk="0" hangingPunct="1">
              <a:lnSpc>
                <a:spcPct val="90000"/>
              </a:lnSpc>
              <a:spcBef>
                <a:spcPts val="0"/>
              </a:spcBef>
              <a:spcAft>
                <a:spcPts val="400"/>
              </a:spcAft>
              <a:buClrTx/>
              <a:buSzTx/>
              <a:buFontTx/>
              <a:buChar char="-"/>
              <a:tabLst/>
              <a:defRPr/>
            </a:pPr>
            <a:endParaRPr lang="es-ES_tradnl" sz="2000" dirty="0">
              <a:gradFill>
                <a:gsLst>
                  <a:gs pos="2917">
                    <a:schemeClr val="tx1"/>
                  </a:gs>
                  <a:gs pos="30000">
                    <a:schemeClr val="tx1"/>
                  </a:gs>
                </a:gsLst>
                <a:lin ang="5400000" scaled="0"/>
              </a:gradFill>
            </a:endParaRPr>
          </a:p>
          <a:p>
            <a:endParaRPr lang="en-US" dirty="0"/>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4321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	.	</a:t>
            </a:r>
            <a:r>
              <a:rPr lang="es-ES_tradnl" dirty="0" err="1"/>
              <a:t>Analyse</a:t>
            </a:r>
            <a:r>
              <a:rPr lang="es-ES_tradnl" dirty="0"/>
              <a:t> </a:t>
            </a:r>
            <a:r>
              <a:rPr lang="es-ES_tradnl" dirty="0" err="1"/>
              <a:t>the</a:t>
            </a:r>
            <a:r>
              <a:rPr lang="es-ES_tradnl" dirty="0"/>
              <a:t> </a:t>
            </a:r>
            <a:r>
              <a:rPr lang="es-ES_tradnl" dirty="0" err="1"/>
              <a:t>application</a:t>
            </a:r>
            <a:r>
              <a:rPr lang="es-ES_tradnl" dirty="0"/>
              <a:t>, </a:t>
            </a:r>
            <a:r>
              <a:rPr lang="es-ES_tradnl" dirty="0" err="1"/>
              <a:t>understanding</a:t>
            </a:r>
            <a:r>
              <a:rPr lang="es-ES_tradnl" dirty="0"/>
              <a:t> </a:t>
            </a:r>
            <a:r>
              <a:rPr lang="es-ES_tradnl" dirty="0" err="1"/>
              <a:t>its</a:t>
            </a:r>
            <a:r>
              <a:rPr lang="es-ES_tradnl" dirty="0"/>
              <a:t> </a:t>
            </a:r>
            <a:r>
              <a:rPr lang="es-ES_tradnl" dirty="0" err="1"/>
              <a:t>components</a:t>
            </a:r>
            <a:r>
              <a:rPr lang="es-ES_tradnl" dirty="0"/>
              <a:t>, </a:t>
            </a:r>
            <a:r>
              <a:rPr lang="es-ES_tradnl" dirty="0" err="1"/>
              <a:t>dependencies</a:t>
            </a:r>
            <a:r>
              <a:rPr lang="es-ES_tradnl" dirty="0"/>
              <a:t>, </a:t>
            </a:r>
            <a:r>
              <a:rPr lang="es-ES_tradnl" dirty="0" err="1"/>
              <a:t>operational</a:t>
            </a:r>
            <a:r>
              <a:rPr lang="es-ES_tradnl" dirty="0"/>
              <a:t> </a:t>
            </a:r>
            <a:r>
              <a:rPr lang="es-ES_tradnl" dirty="0" err="1"/>
              <a:t>needs</a:t>
            </a:r>
            <a:r>
              <a:rPr lang="es-ES_tradnl" dirty="0"/>
              <a:t> and “normal” </a:t>
            </a:r>
            <a:r>
              <a:rPr lang="es-ES_tradnl" dirty="0" err="1"/>
              <a:t>behaviour</a:t>
            </a:r>
            <a:r>
              <a:rPr lang="es-ES_tradnl" dirty="0"/>
              <a:t> </a:t>
            </a:r>
            <a:r>
              <a:rPr lang="es-ES_tradnl" dirty="0" err="1"/>
              <a:t>including</a:t>
            </a:r>
            <a:r>
              <a:rPr lang="es-ES_tradnl" dirty="0"/>
              <a:t> </a:t>
            </a:r>
            <a:r>
              <a:rPr lang="es-ES_tradnl" dirty="0" err="1"/>
              <a:t>known</a:t>
            </a:r>
            <a:r>
              <a:rPr lang="es-ES_tradnl" dirty="0"/>
              <a:t> </a:t>
            </a:r>
            <a:r>
              <a:rPr lang="es-ES_tradnl" dirty="0" err="1"/>
              <a:t>problems</a:t>
            </a:r>
            <a:r>
              <a:rPr lang="es-ES_tradnl" dirty="0"/>
              <a:t>.</a:t>
            </a:r>
          </a:p>
          <a:p>
            <a:r>
              <a:rPr lang="es-ES_tradnl" dirty="0"/>
              <a:t>	.	</a:t>
            </a:r>
            <a:r>
              <a:rPr lang="es-ES_tradnl" dirty="0" err="1"/>
              <a:t>Model</a:t>
            </a:r>
            <a:r>
              <a:rPr lang="es-ES_tradnl" dirty="0"/>
              <a:t> </a:t>
            </a:r>
            <a:r>
              <a:rPr lang="es-ES_tradnl" dirty="0" err="1"/>
              <a:t>the</a:t>
            </a:r>
            <a:r>
              <a:rPr lang="es-ES_tradnl" dirty="0"/>
              <a:t> </a:t>
            </a:r>
            <a:r>
              <a:rPr lang="es-ES_tradnl" dirty="0" err="1"/>
              <a:t>application</a:t>
            </a:r>
            <a:r>
              <a:rPr lang="es-ES_tradnl" dirty="0"/>
              <a:t> </a:t>
            </a:r>
            <a:r>
              <a:rPr lang="es-ES_tradnl" dirty="0" err="1"/>
              <a:t>using</a:t>
            </a:r>
            <a:r>
              <a:rPr lang="es-ES_tradnl" dirty="0"/>
              <a:t> a </a:t>
            </a:r>
            <a:r>
              <a:rPr lang="es-ES_tradnl" dirty="0" err="1"/>
              <a:t>blueprinting</a:t>
            </a:r>
            <a:r>
              <a:rPr lang="es-ES_tradnl" dirty="0"/>
              <a:t> </a:t>
            </a:r>
            <a:r>
              <a:rPr lang="es-ES_tradnl" dirty="0" err="1"/>
              <a:t>technology</a:t>
            </a:r>
            <a:r>
              <a:rPr lang="es-ES_tradnl" dirty="0"/>
              <a:t> </a:t>
            </a:r>
            <a:r>
              <a:rPr lang="es-ES_tradnl" dirty="0" err="1"/>
              <a:t>that</a:t>
            </a:r>
            <a:r>
              <a:rPr lang="es-ES_tradnl" dirty="0"/>
              <a:t> captures </a:t>
            </a:r>
            <a:r>
              <a:rPr lang="es-ES_tradnl" dirty="0" err="1"/>
              <a:t>the</a:t>
            </a:r>
            <a:r>
              <a:rPr lang="es-ES_tradnl" dirty="0"/>
              <a:t> </a:t>
            </a:r>
            <a:r>
              <a:rPr lang="es-ES_tradnl" dirty="0" err="1"/>
              <a:t>components</a:t>
            </a:r>
            <a:r>
              <a:rPr lang="es-ES_tradnl" dirty="0"/>
              <a:t>, </a:t>
            </a:r>
            <a:r>
              <a:rPr lang="es-ES_tradnl" dirty="0" err="1"/>
              <a:t>their</a:t>
            </a:r>
            <a:r>
              <a:rPr lang="es-ES_tradnl" dirty="0"/>
              <a:t> </a:t>
            </a:r>
            <a:r>
              <a:rPr lang="es-ES_tradnl" dirty="0" err="1"/>
              <a:t>configurations</a:t>
            </a:r>
            <a:r>
              <a:rPr lang="es-ES_tradnl" dirty="0"/>
              <a:t> and </a:t>
            </a:r>
            <a:r>
              <a:rPr lang="es-ES_tradnl" dirty="0" err="1"/>
              <a:t>integrations</a:t>
            </a:r>
            <a:r>
              <a:rPr lang="es-ES_tradnl" dirty="0"/>
              <a:t> </a:t>
            </a:r>
            <a:r>
              <a:rPr lang="es-ES_tradnl" dirty="0" err="1"/>
              <a:t>with</a:t>
            </a:r>
            <a:r>
              <a:rPr lang="es-ES_tradnl" dirty="0"/>
              <a:t> </a:t>
            </a:r>
            <a:r>
              <a:rPr lang="es-ES_tradnl" dirty="0" err="1"/>
              <a:t>each</a:t>
            </a:r>
            <a:r>
              <a:rPr lang="es-ES_tradnl" dirty="0"/>
              <a:t> </a:t>
            </a:r>
            <a:r>
              <a:rPr lang="es-ES_tradnl" dirty="0" err="1"/>
              <a:t>other</a:t>
            </a:r>
            <a:r>
              <a:rPr lang="es-ES_tradnl" dirty="0"/>
              <a:t>.</a:t>
            </a:r>
          </a:p>
          <a:p>
            <a:r>
              <a:rPr lang="es-ES_tradnl" dirty="0"/>
              <a:t>	.	</a:t>
            </a:r>
            <a:r>
              <a:rPr lang="es-ES_tradnl" dirty="0" err="1"/>
              <a:t>Leverage</a:t>
            </a:r>
            <a:r>
              <a:rPr lang="es-ES_tradnl" dirty="0"/>
              <a:t> </a:t>
            </a:r>
            <a:r>
              <a:rPr lang="es-ES_tradnl" dirty="0" err="1"/>
              <a:t>the</a:t>
            </a:r>
            <a:r>
              <a:rPr lang="es-ES_tradnl" dirty="0"/>
              <a:t> AWS </a:t>
            </a:r>
            <a:r>
              <a:rPr lang="es-ES_tradnl" dirty="0" err="1"/>
              <a:t>Well</a:t>
            </a:r>
            <a:r>
              <a:rPr lang="es-ES_tradnl" dirty="0"/>
              <a:t> </a:t>
            </a:r>
            <a:r>
              <a:rPr lang="es-ES_tradnl" dirty="0" err="1"/>
              <a:t>Architected</a:t>
            </a:r>
            <a:r>
              <a:rPr lang="es-ES_tradnl" dirty="0"/>
              <a:t> Framework as </a:t>
            </a:r>
            <a:r>
              <a:rPr lang="es-ES_tradnl" dirty="0" err="1"/>
              <a:t>part</a:t>
            </a:r>
            <a:r>
              <a:rPr lang="es-ES_tradnl" dirty="0"/>
              <a:t> of </a:t>
            </a:r>
            <a:r>
              <a:rPr lang="es-ES_tradnl" dirty="0" err="1"/>
              <a:t>the</a:t>
            </a:r>
            <a:r>
              <a:rPr lang="es-ES_tradnl" dirty="0"/>
              <a:t> </a:t>
            </a:r>
            <a:r>
              <a:rPr lang="es-ES_tradnl" dirty="0" err="1"/>
              <a:t>migration</a:t>
            </a:r>
            <a:r>
              <a:rPr lang="es-ES_tradnl" dirty="0"/>
              <a:t>, </a:t>
            </a:r>
            <a:r>
              <a:rPr lang="es-ES_tradnl" dirty="0" err="1"/>
              <a:t>which</a:t>
            </a:r>
            <a:r>
              <a:rPr lang="es-ES_tradnl" dirty="0"/>
              <a:t> </a:t>
            </a:r>
            <a:r>
              <a:rPr lang="es-ES_tradnl" dirty="0" err="1"/>
              <a:t>is</a:t>
            </a:r>
            <a:r>
              <a:rPr lang="es-ES_tradnl" dirty="0"/>
              <a:t> a </a:t>
            </a:r>
            <a:r>
              <a:rPr lang="es-ES_tradnl" dirty="0" err="1"/>
              <a:t>great</a:t>
            </a:r>
            <a:r>
              <a:rPr lang="es-ES_tradnl" dirty="0"/>
              <a:t> </a:t>
            </a:r>
            <a:r>
              <a:rPr lang="es-ES_tradnl" dirty="0" err="1"/>
              <a:t>help</a:t>
            </a:r>
            <a:r>
              <a:rPr lang="es-ES_tradnl" dirty="0"/>
              <a:t> to </a:t>
            </a:r>
            <a:r>
              <a:rPr lang="es-ES_tradnl" dirty="0" err="1"/>
              <a:t>make</a:t>
            </a:r>
            <a:r>
              <a:rPr lang="es-ES_tradnl" dirty="0"/>
              <a:t> </a:t>
            </a:r>
            <a:r>
              <a:rPr lang="es-ES_tradnl" dirty="0" err="1"/>
              <a:t>sure</a:t>
            </a:r>
            <a:r>
              <a:rPr lang="es-ES_tradnl" dirty="0"/>
              <a:t> </a:t>
            </a:r>
            <a:r>
              <a:rPr lang="es-ES_tradnl" dirty="0" err="1"/>
              <a:t>the</a:t>
            </a:r>
            <a:r>
              <a:rPr lang="es-ES_tradnl" dirty="0"/>
              <a:t> </a:t>
            </a:r>
            <a:r>
              <a:rPr lang="es-ES_tradnl" dirty="0" err="1"/>
              <a:t>application</a:t>
            </a:r>
            <a:r>
              <a:rPr lang="es-ES_tradnl" dirty="0"/>
              <a:t> </a:t>
            </a:r>
            <a:r>
              <a:rPr lang="es-ES_tradnl" dirty="0" err="1"/>
              <a:t>is</a:t>
            </a:r>
            <a:r>
              <a:rPr lang="es-ES_tradnl" dirty="0"/>
              <a:t> </a:t>
            </a:r>
            <a:r>
              <a:rPr lang="es-ES_tradnl" dirty="0" err="1"/>
              <a:t>aligned</a:t>
            </a:r>
            <a:r>
              <a:rPr lang="es-ES_tradnl" dirty="0"/>
              <a:t> </a:t>
            </a:r>
            <a:r>
              <a:rPr lang="es-ES_tradnl" dirty="0" err="1"/>
              <a:t>with</a:t>
            </a:r>
            <a:r>
              <a:rPr lang="es-ES_tradnl" dirty="0"/>
              <a:t> </a:t>
            </a:r>
            <a:r>
              <a:rPr lang="es-ES_tradnl" dirty="0" err="1"/>
              <a:t>best</a:t>
            </a:r>
            <a:r>
              <a:rPr lang="es-ES_tradnl" dirty="0"/>
              <a:t> </a:t>
            </a:r>
            <a:r>
              <a:rPr lang="es-ES_tradnl" dirty="0" err="1"/>
              <a:t>practices</a:t>
            </a:r>
            <a:r>
              <a:rPr lang="es-ES_tradnl" dirty="0"/>
              <a:t> </a:t>
            </a:r>
            <a:r>
              <a:rPr lang="es-ES_tradnl" dirty="0" err="1"/>
              <a:t>such</a:t>
            </a:r>
            <a:r>
              <a:rPr lang="es-ES_tradnl" dirty="0"/>
              <a:t> as </a:t>
            </a:r>
            <a:r>
              <a:rPr lang="es-ES_tradnl" dirty="0" err="1"/>
              <a:t>security</a:t>
            </a:r>
            <a:r>
              <a:rPr lang="es-ES_tradnl" dirty="0"/>
              <a:t>, </a:t>
            </a:r>
            <a:r>
              <a:rPr lang="es-ES_tradnl" dirty="0" err="1"/>
              <a:t>cost</a:t>
            </a:r>
            <a:r>
              <a:rPr lang="es-ES_tradnl" dirty="0"/>
              <a:t> and </a:t>
            </a:r>
            <a:r>
              <a:rPr lang="es-ES_tradnl" dirty="0" err="1"/>
              <a:t>operations</a:t>
            </a:r>
            <a:r>
              <a:rPr lang="es-ES_tradnl" dirty="0"/>
              <a:t>: </a:t>
            </a:r>
            <a:r>
              <a:rPr lang="es-ES_tradnl" dirty="0" err="1"/>
              <a:t>what</a:t>
            </a:r>
            <a:r>
              <a:rPr lang="es-ES_tradnl" dirty="0"/>
              <a:t> </a:t>
            </a:r>
            <a:r>
              <a:rPr lang="es-ES_tradnl" dirty="0" err="1"/>
              <a:t>is</a:t>
            </a:r>
            <a:r>
              <a:rPr lang="es-ES_tradnl" dirty="0"/>
              <a:t> </a:t>
            </a:r>
            <a:r>
              <a:rPr lang="es-ES_tradnl" dirty="0" err="1"/>
              <a:t>possible</a:t>
            </a:r>
            <a:r>
              <a:rPr lang="es-ES_tradnl" dirty="0"/>
              <a:t>/</a:t>
            </a:r>
            <a:r>
              <a:rPr lang="es-ES_tradnl" dirty="0" err="1"/>
              <a:t>aligned</a:t>
            </a:r>
            <a:r>
              <a:rPr lang="es-ES_tradnl" dirty="0"/>
              <a:t> </a:t>
            </a:r>
            <a:r>
              <a:rPr lang="es-ES_tradnl" dirty="0" err="1"/>
              <a:t>now</a:t>
            </a:r>
            <a:r>
              <a:rPr lang="es-ES_tradnl" dirty="0"/>
              <a:t>, and </a:t>
            </a:r>
            <a:r>
              <a:rPr lang="es-ES_tradnl" dirty="0" err="1"/>
              <a:t>what</a:t>
            </a:r>
            <a:r>
              <a:rPr lang="es-ES_tradnl" dirty="0"/>
              <a:t> can be done </a:t>
            </a:r>
            <a:r>
              <a:rPr lang="es-ES_tradnl" dirty="0" err="1"/>
              <a:t>later</a:t>
            </a:r>
            <a:r>
              <a:rPr lang="es-ES_tradnl" dirty="0"/>
              <a:t> in </a:t>
            </a:r>
            <a:r>
              <a:rPr lang="es-ES_tradnl" dirty="0" err="1"/>
              <a:t>the</a:t>
            </a:r>
            <a:r>
              <a:rPr lang="es-ES_tradnl" dirty="0"/>
              <a:t> </a:t>
            </a:r>
            <a:r>
              <a:rPr lang="es-ES_tradnl" dirty="0" err="1"/>
              <a:t>cloud</a:t>
            </a:r>
            <a:r>
              <a:rPr lang="es-ES_tradnl" dirty="0"/>
              <a:t>?</a:t>
            </a:r>
          </a:p>
          <a:p>
            <a:r>
              <a:rPr lang="es-ES_tradnl" dirty="0"/>
              <a:t>	.	</a:t>
            </a:r>
            <a:r>
              <a:rPr lang="es-ES_tradnl" dirty="0" err="1"/>
              <a:t>Shape</a:t>
            </a:r>
            <a:r>
              <a:rPr lang="es-ES_tradnl" dirty="0"/>
              <a:t> a </a:t>
            </a:r>
            <a:r>
              <a:rPr lang="es-ES_tradnl" dirty="0" err="1"/>
              <a:t>limited</a:t>
            </a:r>
            <a:r>
              <a:rPr lang="es-ES_tradnl" dirty="0"/>
              <a:t> </a:t>
            </a:r>
            <a:r>
              <a:rPr lang="es-ES_tradnl" dirty="0" err="1"/>
              <a:t>selection</a:t>
            </a:r>
            <a:r>
              <a:rPr lang="es-ES_tradnl" dirty="0"/>
              <a:t> of </a:t>
            </a:r>
            <a:r>
              <a:rPr lang="es-ES_tradnl" dirty="0" err="1"/>
              <a:t>the</a:t>
            </a:r>
            <a:r>
              <a:rPr lang="es-ES_tradnl" dirty="0"/>
              <a:t> </a:t>
            </a:r>
            <a:r>
              <a:rPr lang="es-ES_tradnl" dirty="0" err="1"/>
              <a:t>components</a:t>
            </a:r>
            <a:r>
              <a:rPr lang="es-ES_tradnl" dirty="0"/>
              <a:t> to </a:t>
            </a:r>
            <a:r>
              <a:rPr lang="es-ES_tradnl" dirty="0" err="1"/>
              <a:t>leverage</a:t>
            </a:r>
            <a:r>
              <a:rPr lang="es-ES_tradnl" dirty="0"/>
              <a:t> </a:t>
            </a:r>
            <a:r>
              <a:rPr lang="es-ES_tradnl" dirty="0" err="1"/>
              <a:t>cloud</a:t>
            </a:r>
            <a:r>
              <a:rPr lang="es-ES_tradnl" dirty="0"/>
              <a:t> </a:t>
            </a:r>
            <a:r>
              <a:rPr lang="es-ES_tradnl" dirty="0" err="1"/>
              <a:t>services</a:t>
            </a:r>
            <a:r>
              <a:rPr lang="es-ES_tradnl" dirty="0"/>
              <a:t> </a:t>
            </a:r>
            <a:r>
              <a:rPr lang="es-ES_tradnl" dirty="0" err="1"/>
              <a:t>such</a:t>
            </a:r>
            <a:r>
              <a:rPr lang="es-ES_tradnl" dirty="0"/>
              <a:t> as AWS Load </a:t>
            </a:r>
            <a:r>
              <a:rPr lang="es-ES_tradnl" dirty="0" err="1"/>
              <a:t>Balancer</a:t>
            </a:r>
            <a:r>
              <a:rPr lang="es-ES_tradnl" dirty="0"/>
              <a:t> and </a:t>
            </a:r>
            <a:r>
              <a:rPr lang="es-ES_tradnl" dirty="0" err="1"/>
              <a:t>Relational</a:t>
            </a:r>
            <a:r>
              <a:rPr lang="es-ES_tradnl" dirty="0"/>
              <a:t> </a:t>
            </a:r>
            <a:r>
              <a:rPr lang="es-ES_tradnl" dirty="0" err="1"/>
              <a:t>Database</a:t>
            </a:r>
            <a:r>
              <a:rPr lang="es-ES_tradnl" dirty="0"/>
              <a:t> </a:t>
            </a:r>
            <a:r>
              <a:rPr lang="es-ES_tradnl" dirty="0" err="1"/>
              <a:t>Services</a:t>
            </a:r>
            <a:r>
              <a:rPr lang="es-ES_tradnl" dirty="0"/>
              <a:t>, as </a:t>
            </a:r>
            <a:r>
              <a:rPr lang="es-ES_tradnl" dirty="0" err="1"/>
              <a:t>well</a:t>
            </a:r>
            <a:r>
              <a:rPr lang="es-ES_tradnl" dirty="0"/>
              <a:t> as </a:t>
            </a:r>
            <a:r>
              <a:rPr lang="es-ES_tradnl" dirty="0" err="1"/>
              <a:t>reducing</a:t>
            </a:r>
            <a:r>
              <a:rPr lang="es-ES_tradnl" dirty="0"/>
              <a:t> </a:t>
            </a:r>
            <a:r>
              <a:rPr lang="es-ES_tradnl" dirty="0" err="1"/>
              <a:t>potential</a:t>
            </a:r>
            <a:r>
              <a:rPr lang="es-ES_tradnl" dirty="0"/>
              <a:t> </a:t>
            </a:r>
            <a:r>
              <a:rPr lang="es-ES_tradnl" dirty="0" err="1"/>
              <a:t>issues</a:t>
            </a:r>
            <a:r>
              <a:rPr lang="es-ES_tradnl" dirty="0"/>
              <a:t> </a:t>
            </a:r>
            <a:r>
              <a:rPr lang="es-ES_tradnl" dirty="0" err="1"/>
              <a:t>by</a:t>
            </a:r>
            <a:r>
              <a:rPr lang="es-ES_tradnl" dirty="0"/>
              <a:t> </a:t>
            </a:r>
            <a:r>
              <a:rPr lang="es-ES_tradnl" dirty="0" err="1"/>
              <a:t>replacing</a:t>
            </a:r>
            <a:r>
              <a:rPr lang="es-ES_tradnl" dirty="0"/>
              <a:t> </a:t>
            </a:r>
            <a:r>
              <a:rPr lang="es-ES_tradnl" dirty="0" err="1"/>
              <a:t>brittle</a:t>
            </a:r>
            <a:r>
              <a:rPr lang="es-ES_tradnl" dirty="0"/>
              <a:t> scripts </a:t>
            </a:r>
            <a:r>
              <a:rPr lang="es-ES_tradnl" dirty="0" err="1"/>
              <a:t>by</a:t>
            </a:r>
            <a:r>
              <a:rPr lang="es-ES_tradnl" dirty="0"/>
              <a:t> more </a:t>
            </a:r>
            <a:r>
              <a:rPr lang="es-ES_tradnl" dirty="0" err="1"/>
              <a:t>automation</a:t>
            </a:r>
            <a:r>
              <a:rPr lang="es-ES_tradnl" dirty="0"/>
              <a:t> </a:t>
            </a:r>
            <a:r>
              <a:rPr lang="es-ES_tradnl" dirty="0" err="1"/>
              <a:t>or</a:t>
            </a:r>
            <a:r>
              <a:rPr lang="es-ES_tradnl" dirty="0"/>
              <a:t> </a:t>
            </a:r>
            <a:r>
              <a:rPr lang="es-ES_tradnl" dirty="0" err="1"/>
              <a:t>managed</a:t>
            </a:r>
            <a:r>
              <a:rPr lang="es-ES_tradnl" dirty="0"/>
              <a:t> </a:t>
            </a:r>
            <a:r>
              <a:rPr lang="es-ES_tradnl" dirty="0" err="1"/>
              <a:t>services</a:t>
            </a:r>
            <a:r>
              <a:rPr lang="es-ES_tradnl" dirty="0"/>
              <a:t>.</a:t>
            </a:r>
          </a:p>
          <a:p>
            <a:r>
              <a:rPr lang="es-ES_tradnl" dirty="0"/>
              <a:t>	.	</a:t>
            </a:r>
            <a:r>
              <a:rPr lang="es-ES_tradnl" dirty="0" err="1"/>
              <a:t>Deploy</a:t>
            </a:r>
            <a:r>
              <a:rPr lang="es-ES_tradnl" dirty="0"/>
              <a:t> </a:t>
            </a:r>
            <a:r>
              <a:rPr lang="es-ES_tradnl" dirty="0" err="1"/>
              <a:t>the</a:t>
            </a:r>
            <a:r>
              <a:rPr lang="es-ES_tradnl" dirty="0"/>
              <a:t> </a:t>
            </a:r>
            <a:r>
              <a:rPr lang="es-ES_tradnl" dirty="0" err="1"/>
              <a:t>modelled</a:t>
            </a:r>
            <a:r>
              <a:rPr lang="es-ES_tradnl" dirty="0"/>
              <a:t> </a:t>
            </a:r>
            <a:r>
              <a:rPr lang="es-ES_tradnl" dirty="0" err="1"/>
              <a:t>application</a:t>
            </a:r>
            <a:r>
              <a:rPr lang="es-ES_tradnl" dirty="0"/>
              <a:t> </a:t>
            </a:r>
            <a:r>
              <a:rPr lang="es-ES_tradnl" dirty="0" err="1"/>
              <a:t>including</a:t>
            </a:r>
            <a:r>
              <a:rPr lang="es-ES_tradnl" dirty="0"/>
              <a:t> data </a:t>
            </a:r>
            <a:r>
              <a:rPr lang="es-ES_tradnl" dirty="0" err="1"/>
              <a:t>migration</a:t>
            </a:r>
            <a:r>
              <a:rPr lang="es-ES_tradnl" dirty="0"/>
              <a:t> (</a:t>
            </a:r>
            <a:r>
              <a:rPr lang="es-ES_tradnl" dirty="0" err="1"/>
              <a:t>usually</a:t>
            </a:r>
            <a:r>
              <a:rPr lang="es-ES_tradnl" dirty="0"/>
              <a:t> </a:t>
            </a:r>
            <a:r>
              <a:rPr lang="es-ES_tradnl" dirty="0" err="1"/>
              <a:t>from</a:t>
            </a:r>
            <a:r>
              <a:rPr lang="es-ES_tradnl" dirty="0"/>
              <a:t> a test </a:t>
            </a:r>
            <a:r>
              <a:rPr lang="es-ES_tradnl" dirty="0" err="1"/>
              <a:t>system</a:t>
            </a:r>
            <a:r>
              <a:rPr lang="es-ES_tradnl" dirty="0"/>
              <a:t>) to </a:t>
            </a:r>
            <a:r>
              <a:rPr lang="es-ES_tradnl" dirty="0" err="1"/>
              <a:t>an</a:t>
            </a:r>
            <a:r>
              <a:rPr lang="es-ES_tradnl" dirty="0"/>
              <a:t> AWS </a:t>
            </a:r>
            <a:r>
              <a:rPr lang="es-ES_tradnl" dirty="0" err="1"/>
              <a:t>account</a:t>
            </a:r>
            <a:r>
              <a:rPr lang="es-ES_tradnl" dirty="0"/>
              <a:t>.</a:t>
            </a:r>
          </a:p>
          <a:p>
            <a:r>
              <a:rPr lang="es-ES_tradnl" dirty="0"/>
              <a:t>	.	Test </a:t>
            </a:r>
            <a:r>
              <a:rPr lang="es-ES_tradnl" dirty="0" err="1"/>
              <a:t>the</a:t>
            </a:r>
            <a:r>
              <a:rPr lang="es-ES_tradnl" dirty="0"/>
              <a:t> </a:t>
            </a:r>
            <a:r>
              <a:rPr lang="es-ES_tradnl" dirty="0" err="1"/>
              <a:t>deployed</a:t>
            </a:r>
            <a:r>
              <a:rPr lang="es-ES_tradnl" dirty="0"/>
              <a:t> </a:t>
            </a:r>
            <a:r>
              <a:rPr lang="es-ES_tradnl" dirty="0" err="1"/>
              <a:t>application</a:t>
            </a:r>
            <a:r>
              <a:rPr lang="es-ES_tradnl" dirty="0"/>
              <a:t>, </a:t>
            </a:r>
            <a:r>
              <a:rPr lang="es-ES_tradnl" dirty="0" err="1"/>
              <a:t>make</a:t>
            </a:r>
            <a:r>
              <a:rPr lang="es-ES_tradnl" dirty="0"/>
              <a:t> </a:t>
            </a:r>
            <a:r>
              <a:rPr lang="es-ES_tradnl" dirty="0" err="1"/>
              <a:t>adjustments</a:t>
            </a:r>
            <a:r>
              <a:rPr lang="es-ES_tradnl" dirty="0"/>
              <a:t>.</a:t>
            </a:r>
          </a:p>
          <a:p>
            <a:r>
              <a:rPr lang="es-ES_tradnl" dirty="0"/>
              <a:t>	.	</a:t>
            </a:r>
            <a:r>
              <a:rPr lang="es-ES_tradnl" dirty="0" err="1"/>
              <a:t>Transition</a:t>
            </a:r>
            <a:endParaRPr lang="es-ES_tradnl" dirty="0"/>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719132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33907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none" strike="noStrike" kern="1200" dirty="0">
                <a:solidFill>
                  <a:schemeClr val="tx1"/>
                </a:solidFill>
                <a:effectLst/>
                <a:latin typeface="Amazon Ember Regular" charset="0"/>
                <a:ea typeface="+mn-ea"/>
                <a:cs typeface="+mn-cs"/>
                <a:hlinkClick r:id="rId3"/>
              </a:rPr>
              <a:t>App2Container (A2C)</a:t>
            </a:r>
            <a:r>
              <a:rPr lang="en-US" sz="2000" b="0" i="0" kern="1200" dirty="0">
                <a:solidFill>
                  <a:schemeClr val="tx1"/>
                </a:solidFill>
                <a:effectLst/>
                <a:latin typeface="Amazon Ember Regular" charset="0"/>
                <a:ea typeface="+mn-ea"/>
                <a:cs typeface="+mn-cs"/>
              </a:rPr>
              <a:t> is a command line tool to help you lift and shift .NET and Java applications that run in your on-premises data centers or on virtual machines, so that they run in containers that are managed by Amazon ECS or Amazon EKS</a:t>
            </a:r>
            <a:r>
              <a:rPr lang="en-US" sz="1920" b="0" i="0" kern="1200" dirty="0">
                <a:solidFill>
                  <a:schemeClr val="tx1"/>
                </a:solidFill>
                <a:effectLst/>
                <a:latin typeface="Amazon Ember Regular" charset="0"/>
                <a:ea typeface="+mn-ea"/>
                <a:cs typeface="+mn-cs"/>
              </a:rPr>
              <a:t> </a:t>
            </a:r>
            <a:endParaRPr lang="en-US" sz="2000" b="0" i="0" kern="1200" dirty="0">
              <a:solidFill>
                <a:schemeClr val="tx1"/>
              </a:solidFill>
              <a:effectLst/>
              <a:latin typeface="Amazon Ember Regular" charset="0"/>
              <a:ea typeface="+mn-ea"/>
              <a:cs typeface="+mn-cs"/>
            </a:endParaRPr>
          </a:p>
          <a:p>
            <a:r>
              <a:rPr lang="en-US" sz="2000" b="0" i="0" kern="1200" dirty="0">
                <a:solidFill>
                  <a:schemeClr val="tx1"/>
                </a:solidFill>
                <a:effectLst/>
                <a:latin typeface="Amazon Ember Regular" charset="0"/>
                <a:ea typeface="+mn-ea"/>
                <a:cs typeface="+mn-cs"/>
              </a:rPr>
              <a:t>Moving legacy applications to containers is often the starting point toward application modernization. There are many benefits to containerization:</a:t>
            </a:r>
          </a:p>
          <a:p>
            <a:r>
              <a:rPr lang="en-US" sz="2000" b="0" i="0" kern="1200" dirty="0">
                <a:solidFill>
                  <a:schemeClr val="tx1"/>
                </a:solidFill>
                <a:effectLst/>
                <a:latin typeface="Amazon Ember Regular" charset="0"/>
                <a:ea typeface="+mn-ea"/>
                <a:cs typeface="+mn-cs"/>
              </a:rPr>
              <a:t>Reduces operational overhead and infrastructure costs.</a:t>
            </a:r>
          </a:p>
          <a:p>
            <a:r>
              <a:rPr lang="en-US" sz="2000" b="0" i="0" kern="1200" dirty="0">
                <a:solidFill>
                  <a:schemeClr val="tx1"/>
                </a:solidFill>
                <a:effectLst/>
                <a:latin typeface="Amazon Ember Regular" charset="0"/>
                <a:ea typeface="+mn-ea"/>
                <a:cs typeface="+mn-cs"/>
              </a:rPr>
              <a:t>Increases development and deployment agility.</a:t>
            </a:r>
          </a:p>
          <a:p>
            <a:r>
              <a:rPr lang="en-US" sz="2000" b="0" i="0" kern="1200" dirty="0">
                <a:solidFill>
                  <a:schemeClr val="tx1"/>
                </a:solidFill>
                <a:effectLst/>
                <a:latin typeface="Amazon Ember Regular" charset="0"/>
                <a:ea typeface="+mn-ea"/>
                <a:cs typeface="+mn-cs"/>
              </a:rPr>
              <a:t>Standardizes build and deployment processes across an organization.</a:t>
            </a:r>
          </a:p>
          <a:p>
            <a:endParaRPr lang="en-US" dirty="0"/>
          </a:p>
          <a:p>
            <a:endParaRPr lang="en-US" dirty="0"/>
          </a:p>
          <a:p>
            <a:r>
              <a:rPr lang="en-US" dirty="0"/>
              <a:t>Linux, Tomcat, </a:t>
            </a:r>
            <a:r>
              <a:rPr lang="en-US" dirty="0" err="1"/>
              <a:t>Jboos</a:t>
            </a:r>
            <a:r>
              <a:rPr lang="en-US" dirty="0"/>
              <a:t>,</a:t>
            </a:r>
          </a:p>
          <a:p>
            <a:r>
              <a:rPr lang="en-US" dirty="0"/>
              <a:t>Windows, IIS 7.5, .NET</a:t>
            </a:r>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594273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52269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will switch to a shared screen, where I will show how to use App2Container to migrate the </a:t>
            </a:r>
            <a:r>
              <a:rPr lang="en-US" dirty="0" err="1"/>
              <a:t>Jboss</a:t>
            </a:r>
            <a:r>
              <a:rPr lang="en-US" dirty="0"/>
              <a:t> server to ECS</a:t>
            </a:r>
          </a:p>
          <a:p>
            <a:r>
              <a:rPr lang="en-US" dirty="0"/>
              <a:t>We will dive deep on the artifacts generated by the tools, and the customizations required to make </a:t>
            </a:r>
            <a:r>
              <a:rPr lang="en-US" dirty="0" err="1"/>
              <a:t>Jboss</a:t>
            </a:r>
            <a:r>
              <a:rPr lang="en-US" dirty="0"/>
              <a:t> work on ECS (ports, health check, timeouts, </a:t>
            </a:r>
            <a:r>
              <a:rPr lang="en-US" dirty="0" err="1"/>
              <a:t>etc</a:t>
            </a:r>
            <a:r>
              <a:rPr lang="en-US" dirty="0"/>
              <a:t>)</a:t>
            </a:r>
          </a:p>
          <a:p>
            <a:endParaRPr lang="en-US" dirty="0"/>
          </a:p>
          <a:p>
            <a:r>
              <a:rPr lang="en-US" sz="1100" b="0" i="0" u="none" strike="noStrike" kern="1200" dirty="0">
                <a:solidFill>
                  <a:schemeClr val="tx1"/>
                </a:solidFill>
                <a:effectLst/>
                <a:latin typeface="Amazon Ember Regular" charset="0"/>
                <a:ea typeface="+mn-ea"/>
                <a:cs typeface="+mn-cs"/>
                <a:hlinkClick r:id="rId3"/>
              </a:rPr>
              <a:t>Discover And Analyze</a:t>
            </a:r>
            <a:endParaRPr lang="en-US" sz="1100" b="0" i="0" kern="1200" dirty="0">
              <a:solidFill>
                <a:schemeClr val="tx1"/>
              </a:solidFill>
              <a:effectLst/>
              <a:latin typeface="Amazon Ember Regular" charset="0"/>
              <a:ea typeface="+mn-ea"/>
              <a:cs typeface="+mn-cs"/>
            </a:endParaRPr>
          </a:p>
          <a:p>
            <a:pPr lvl="1"/>
            <a:r>
              <a:rPr lang="en-US" sz="1100" b="0" i="0" kern="1200" dirty="0">
                <a:solidFill>
                  <a:schemeClr val="tx1"/>
                </a:solidFill>
                <a:effectLst/>
                <a:latin typeface="Amazon Ember Regular" charset="0"/>
                <a:ea typeface="+mn-ea"/>
                <a:cs typeface="+mn-cs"/>
              </a:rPr>
              <a:t>Creates an inventory list for the application server that identifies all running ASP.NET (Windows) and Java applications (Linux) that are candidates to containerize.</a:t>
            </a:r>
          </a:p>
          <a:p>
            <a:pPr lvl="1"/>
            <a:r>
              <a:rPr lang="en-US" sz="1100" b="0" i="0" kern="1200" dirty="0">
                <a:solidFill>
                  <a:schemeClr val="tx1"/>
                </a:solidFill>
                <a:effectLst/>
                <a:latin typeface="Amazon Ember Regular" charset="0"/>
                <a:ea typeface="+mn-ea"/>
                <a:cs typeface="+mn-cs"/>
              </a:rPr>
              <a:t>Analyzes the run-time dependencies of supported applications that are running, including cooperating processes and network port dependencies.</a:t>
            </a:r>
            <a:endParaRPr lang="en-US" dirty="0"/>
          </a:p>
          <a:p>
            <a:endParaRPr lang="es-ES_tradnl"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2214837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9C547-E054-9E4E-B0BB-53A293C1E5F3}"/>
              </a:ext>
            </a:extLst>
          </p:cNvPr>
          <p:cNvPicPr>
            <a:picLocks noChangeAspect="1"/>
          </p:cNvPicPr>
          <p:nvPr userDrawn="1"/>
        </p:nvPicPr>
        <p:blipFill>
          <a:blip r:embed="rId3"/>
          <a:stretch>
            <a:fillRect/>
          </a:stretch>
        </p:blipFill>
        <p:spPr>
          <a:xfrm>
            <a:off x="491363" y="679836"/>
            <a:ext cx="3465576" cy="914826"/>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8" name="TextBox 7">
            <a:extLst>
              <a:ext uri="{FF2B5EF4-FFF2-40B4-BE49-F238E27FC236}">
                <a16:creationId xmlns:a16="http://schemas.microsoft.com/office/drawing/2014/main" id="{FEE41807-7F74-094E-9CA7-957744D03DA8}"/>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pic>
        <p:nvPicPr>
          <p:cNvPr id="4" name="Picture 3">
            <a:extLst>
              <a:ext uri="{FF2B5EF4-FFF2-40B4-BE49-F238E27FC236}">
                <a16:creationId xmlns:a16="http://schemas.microsoft.com/office/drawing/2014/main" id="{28EAB616-FD03-904B-BCA8-0FE09DD813E7}"/>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pic>
        <p:nvPicPr>
          <p:cNvPr id="4" name="Picture 3">
            <a:extLst>
              <a:ext uri="{FF2B5EF4-FFF2-40B4-BE49-F238E27FC236}">
                <a16:creationId xmlns:a16="http://schemas.microsoft.com/office/drawing/2014/main" id="{CB86615A-BF84-7046-B70E-5C6F9F4DAF14}"/>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pic>
        <p:nvPicPr>
          <p:cNvPr id="12" name="Picture 11">
            <a:extLst>
              <a:ext uri="{FF2B5EF4-FFF2-40B4-BE49-F238E27FC236}">
                <a16:creationId xmlns:a16="http://schemas.microsoft.com/office/drawing/2014/main" id="{DF799B6B-50DF-B643-BEC4-9757353F7C3F}"/>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pic>
        <p:nvPicPr>
          <p:cNvPr id="15" name="Picture 14">
            <a:extLst>
              <a:ext uri="{FF2B5EF4-FFF2-40B4-BE49-F238E27FC236}">
                <a16:creationId xmlns:a16="http://schemas.microsoft.com/office/drawing/2014/main" id="{F518BB5A-0BAF-BA48-9F64-88A39870FBD0}"/>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pic>
        <p:nvPicPr>
          <p:cNvPr id="5" name="Picture 4">
            <a:extLst>
              <a:ext uri="{FF2B5EF4-FFF2-40B4-BE49-F238E27FC236}">
                <a16:creationId xmlns:a16="http://schemas.microsoft.com/office/drawing/2014/main" id="{2329F3A4-8A89-0B44-A08D-AAE611189549}"/>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4" name="Picture 3">
            <a:extLst>
              <a:ext uri="{FF2B5EF4-FFF2-40B4-BE49-F238E27FC236}">
                <a16:creationId xmlns:a16="http://schemas.microsoft.com/office/drawing/2014/main" id="{B56D7563-AF18-2748-A289-6A7781D46B91}"/>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4" name="Picture 3">
            <a:extLst>
              <a:ext uri="{FF2B5EF4-FFF2-40B4-BE49-F238E27FC236}">
                <a16:creationId xmlns:a16="http://schemas.microsoft.com/office/drawing/2014/main" id="{F18E3C2E-EA94-4E45-B746-E6C02BC86D7A}"/>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4" name="Picture 3">
            <a:extLst>
              <a:ext uri="{FF2B5EF4-FFF2-40B4-BE49-F238E27FC236}">
                <a16:creationId xmlns:a16="http://schemas.microsoft.com/office/drawing/2014/main" id="{1CEEBAFF-D34D-8846-9651-671D0411E94E}"/>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
        <p:nvSpPr>
          <p:cNvPr id="6" name="Rectangle 5">
            <a:extLst>
              <a:ext uri="{FF2B5EF4-FFF2-40B4-BE49-F238E27FC236}">
                <a16:creationId xmlns:a16="http://schemas.microsoft.com/office/drawing/2014/main" id="{AE001E81-DAB2-7148-93C7-7A6C802E53E0}"/>
              </a:ext>
            </a:extLst>
          </p:cNvPr>
          <p:cNvSpPr/>
          <p:nvPr userDrawn="1"/>
        </p:nvSpPr>
        <p:spPr>
          <a:xfrm>
            <a:off x="12046688" y="7315200"/>
            <a:ext cx="2115879" cy="7715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7F3F9A-B15C-6E41-B153-FA9A7CB96D4B}"/>
              </a:ext>
            </a:extLst>
          </p:cNvPr>
          <p:cNvPicPr>
            <a:picLocks noChangeAspect="1"/>
          </p:cNvPicPr>
          <p:nvPr userDrawn="1"/>
        </p:nvPicPr>
        <p:blipFill>
          <a:blip r:embed="rId3"/>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AAEAAD84-E393-2944-8A9C-31ACF09300CD}"/>
              </a:ext>
            </a:extLst>
          </p:cNvPr>
          <p:cNvPicPr>
            <a:picLocks noChangeAspect="1"/>
          </p:cNvPicPr>
          <p:nvPr userDrawn="1"/>
        </p:nvPicPr>
        <p:blipFill>
          <a:blip r:embed="rId3"/>
          <a:stretch>
            <a:fillRect/>
          </a:stretch>
        </p:blipFill>
        <p:spPr>
          <a:xfrm>
            <a:off x="491363" y="679836"/>
            <a:ext cx="3465576" cy="914826"/>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4969488C-7A69-574A-BF3D-A0BA06798E2E}"/>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6" name="Picture 5">
            <a:extLst>
              <a:ext uri="{FF2B5EF4-FFF2-40B4-BE49-F238E27FC236}">
                <a16:creationId xmlns:a16="http://schemas.microsoft.com/office/drawing/2014/main" id="{D6ECD323-4430-7147-B21D-7703CA634FAF}"/>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70735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6" name="Picture 5">
            <a:extLst>
              <a:ext uri="{FF2B5EF4-FFF2-40B4-BE49-F238E27FC236}">
                <a16:creationId xmlns:a16="http://schemas.microsoft.com/office/drawing/2014/main" id="{D6ECD323-4430-7147-B21D-7703CA634FAF}"/>
              </a:ext>
            </a:extLst>
          </p:cNvPr>
          <p:cNvPicPr>
            <a:picLocks noChangeAspect="1"/>
          </p:cNvPicPr>
          <p:nvPr userDrawn="1"/>
        </p:nvPicPr>
        <p:blipFill>
          <a:blip r:embed="rId2"/>
          <a:stretch>
            <a:fillRect/>
          </a:stretch>
        </p:blipFill>
        <p:spPr>
          <a:xfrm>
            <a:off x="12158292" y="7491649"/>
            <a:ext cx="1905179" cy="502920"/>
          </a:xfrm>
          <a:prstGeom prst="rect">
            <a:avLst/>
          </a:prstGeom>
        </p:spPr>
      </p:pic>
      <p:sp>
        <p:nvSpPr>
          <p:cNvPr id="5" name="Text Placeholder 4">
            <a:extLst>
              <a:ext uri="{FF2B5EF4-FFF2-40B4-BE49-F238E27FC236}">
                <a16:creationId xmlns:a16="http://schemas.microsoft.com/office/drawing/2014/main" id="{B20C2A9F-1CED-0A48-BA07-1A3413B6204E}"/>
              </a:ext>
            </a:extLst>
          </p:cNvPr>
          <p:cNvSpPr>
            <a:spLocks noGrp="1"/>
          </p:cNvSpPr>
          <p:nvPr>
            <p:ph type="body" sz="quarter" idx="4294967295" hasCustomPrompt="1"/>
          </p:nvPr>
        </p:nvSpPr>
        <p:spPr>
          <a:xfrm>
            <a:off x="566929" y="891250"/>
            <a:ext cx="13633450" cy="628650"/>
          </a:xfrm>
        </p:spPr>
        <p:txBody>
          <a:bodyPr/>
          <a:lstStyle>
            <a:lvl1pPr>
              <a:defRPr>
                <a:solidFill>
                  <a:schemeClr val="accent2"/>
                </a:solidFill>
              </a:defRPr>
            </a:lvl1pPr>
          </a:lstStyle>
          <a:p>
            <a:r>
              <a:rPr lang="en-US" sz="2000" dirty="0">
                <a:solidFill>
                  <a:schemeClr val="accent2"/>
                </a:solidFill>
              </a:rPr>
              <a:t>Click to edit Master slide sub title</a:t>
            </a:r>
          </a:p>
        </p:txBody>
      </p:sp>
    </p:spTree>
    <p:extLst>
      <p:ext uri="{BB962C8B-B14F-4D97-AF65-F5344CB8AC3E}">
        <p14:creationId xmlns:p14="http://schemas.microsoft.com/office/powerpoint/2010/main" val="2152951097"/>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_and_Content-T&amp;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323850" y="347414"/>
            <a:ext cx="13982827" cy="1079598"/>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573705"/>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4764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323850" y="347414"/>
            <a:ext cx="13982827" cy="1079598"/>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573705"/>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61218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9789BF-E17E-CD4B-BE46-139ACE1D6F02}"/>
              </a:ext>
            </a:extLst>
          </p:cNvPr>
          <p:cNvPicPr>
            <a:picLocks noChangeAspect="1"/>
          </p:cNvPicPr>
          <p:nvPr userDrawn="1"/>
        </p:nvPicPr>
        <p:blipFill>
          <a:blip r:embed="rId2"/>
          <a:stretch>
            <a:fillRect/>
          </a:stretch>
        </p:blipFill>
        <p:spPr>
          <a:xfrm>
            <a:off x="0" y="-1386"/>
            <a:ext cx="14630400" cy="1722120"/>
          </a:xfrm>
          <a:prstGeom prst="rect">
            <a:avLst/>
          </a:prstGeom>
        </p:spPr>
      </p:pic>
      <p:pic>
        <p:nvPicPr>
          <p:cNvPr id="5" name="Picture 4">
            <a:extLst>
              <a:ext uri="{FF2B5EF4-FFF2-40B4-BE49-F238E27FC236}">
                <a16:creationId xmlns:a16="http://schemas.microsoft.com/office/drawing/2014/main" id="{80D910E4-E4D9-D446-B406-F7DA54C7AFE5}"/>
              </a:ext>
            </a:extLst>
          </p:cNvPr>
          <p:cNvPicPr>
            <a:picLocks noChangeAspect="1"/>
          </p:cNvPicPr>
          <p:nvPr userDrawn="1"/>
        </p:nvPicPr>
        <p:blipFill>
          <a:blip r:embed="rId3"/>
          <a:stretch>
            <a:fillRect/>
          </a:stretch>
        </p:blipFill>
        <p:spPr>
          <a:xfrm>
            <a:off x="12158292" y="7491649"/>
            <a:ext cx="1972139" cy="493034"/>
          </a:xfrm>
          <a:prstGeom prst="rect">
            <a:avLst/>
          </a:prstGeom>
        </p:spPr>
      </p:pic>
    </p:spTree>
    <p:extLst>
      <p:ext uri="{BB962C8B-B14F-4D97-AF65-F5344CB8AC3E}">
        <p14:creationId xmlns:p14="http://schemas.microsoft.com/office/powerpoint/2010/main" val="2068105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
        <p:nvSpPr>
          <p:cNvPr id="3" name="Rectangle 2">
            <a:extLst>
              <a:ext uri="{FF2B5EF4-FFF2-40B4-BE49-F238E27FC236}">
                <a16:creationId xmlns:a16="http://schemas.microsoft.com/office/drawing/2014/main" id="{F788FD9F-3503-974A-B64B-6D7DCD6DD487}"/>
              </a:ext>
            </a:extLst>
          </p:cNvPr>
          <p:cNvSpPr/>
          <p:nvPr userDrawn="1"/>
        </p:nvSpPr>
        <p:spPr>
          <a:xfrm>
            <a:off x="12046688" y="7315200"/>
            <a:ext cx="2115879" cy="7715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5D42630-C59E-0C4A-ACC7-DC1E1ADF4DA5}"/>
              </a:ext>
            </a:extLst>
          </p:cNvPr>
          <p:cNvPicPr>
            <a:picLocks noChangeAspect="1"/>
          </p:cNvPicPr>
          <p:nvPr userDrawn="1"/>
        </p:nvPicPr>
        <p:blipFill>
          <a:blip r:embed="rId3"/>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3" name="Rectangle 2">
            <a:extLst>
              <a:ext uri="{FF2B5EF4-FFF2-40B4-BE49-F238E27FC236}">
                <a16:creationId xmlns:a16="http://schemas.microsoft.com/office/drawing/2014/main" id="{180F87E6-F2A1-2546-862B-38DFED17C4D9}"/>
              </a:ext>
            </a:extLst>
          </p:cNvPr>
          <p:cNvSpPr/>
          <p:nvPr userDrawn="1"/>
        </p:nvSpPr>
        <p:spPr>
          <a:xfrm>
            <a:off x="12046688" y="7315200"/>
            <a:ext cx="2115879" cy="7715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C2EE3E24-5322-FA44-B8D1-5A08D041F5CE}"/>
              </a:ext>
            </a:extLst>
          </p:cNvPr>
          <p:cNvPicPr>
            <a:picLocks noChangeAspect="1"/>
          </p:cNvPicPr>
          <p:nvPr userDrawn="1"/>
        </p:nvPicPr>
        <p:blipFill>
          <a:blip r:embed="rId3"/>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a:extLst>
              <a:ext uri="{FF2B5EF4-FFF2-40B4-BE49-F238E27FC236}">
                <a16:creationId xmlns:a16="http://schemas.microsoft.com/office/drawing/2014/main" id="{800D4754-2047-684F-8C14-1AC946495D3B}"/>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9454E60-DB7D-B14E-8401-5BB6CFF9FDFC}"/>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pic>
        <p:nvPicPr>
          <p:cNvPr id="5" name="Picture 4">
            <a:extLst>
              <a:ext uri="{FF2B5EF4-FFF2-40B4-BE49-F238E27FC236}">
                <a16:creationId xmlns:a16="http://schemas.microsoft.com/office/drawing/2014/main" id="{B8E9881B-CCC9-DD47-B236-BD5E455B1AE2}"/>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pic>
        <p:nvPicPr>
          <p:cNvPr id="7" name="Picture 6">
            <a:extLst>
              <a:ext uri="{FF2B5EF4-FFF2-40B4-BE49-F238E27FC236}">
                <a16:creationId xmlns:a16="http://schemas.microsoft.com/office/drawing/2014/main" id="{9B8BFC48-35BB-FF4E-A6EE-5059F02D698F}"/>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pic>
        <p:nvPicPr>
          <p:cNvPr id="6" name="Picture 5">
            <a:extLst>
              <a:ext uri="{FF2B5EF4-FFF2-40B4-BE49-F238E27FC236}">
                <a16:creationId xmlns:a16="http://schemas.microsoft.com/office/drawing/2014/main" id="{EAB85481-5916-7741-AB00-AD0C0EBAF58F}"/>
              </a:ext>
            </a:extLst>
          </p:cNvPr>
          <p:cNvPicPr>
            <a:picLocks noChangeAspect="1"/>
          </p:cNvPicPr>
          <p:nvPr userDrawn="1"/>
        </p:nvPicPr>
        <p:blipFill>
          <a:blip r:embed="rId2"/>
          <a:stretch>
            <a:fillRect/>
          </a:stretch>
        </p:blipFill>
        <p:spPr>
          <a:xfrm>
            <a:off x="12158292" y="7491649"/>
            <a:ext cx="1905179" cy="502920"/>
          </a:xfrm>
          <a:prstGeom prst="rect">
            <a:avLst/>
          </a:prstGeom>
        </p:spPr>
      </p:pic>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689" r:id="rId5"/>
    <p:sldLayoutId id="2147483678" r:id="rId6"/>
    <p:sldLayoutId id="2147483707" r:id="rId7"/>
    <p:sldLayoutId id="2147483679" r:id="rId8"/>
    <p:sldLayoutId id="2147483703" r:id="rId9"/>
    <p:sldLayoutId id="2147483704" r:id="rId10"/>
    <p:sldLayoutId id="2147483705" r:id="rId11"/>
    <p:sldLayoutId id="2147483690" r:id="rId12"/>
    <p:sldLayoutId id="2147483691" r:id="rId13"/>
    <p:sldLayoutId id="2147483692" r:id="rId14"/>
    <p:sldLayoutId id="2147483702" r:id="rId15"/>
    <p:sldLayoutId id="2147483680" r:id="rId16"/>
    <p:sldLayoutId id="2147483701" r:id="rId17"/>
    <p:sldLayoutId id="2147483712" r:id="rId18"/>
    <p:sldLayoutId id="2147483714" r:id="rId19"/>
    <p:sldLayoutId id="2147483706" r:id="rId20"/>
    <p:sldLayoutId id="2147483718" r:id="rId21"/>
    <p:sldLayoutId id="2147483709" r:id="rId22"/>
    <p:sldLayoutId id="2147483710" r:id="rId23"/>
    <p:sldLayoutId id="2147483715" r:id="rId24"/>
    <p:sldLayoutId id="2147483716" r:id="rId25"/>
    <p:sldLayoutId id="2147483717" r:id="rId26"/>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1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1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43.tiff"/></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5.tiff"/></Relationships>
</file>

<file path=ppt/slides/_rels/slide1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46.tiff"/><Relationship Id="rId7" Type="http://schemas.openxmlformats.org/officeDocument/2006/relationships/image" Target="../media/image53.tiff"/><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tiff"/></Relationships>
</file>

<file path=ppt/slides/_rels/slide21.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55.png"/><Relationship Id="rId7" Type="http://schemas.openxmlformats.org/officeDocument/2006/relationships/image" Target="../media/image52.tiff"/><Relationship Id="rId12" Type="http://schemas.openxmlformats.org/officeDocument/2006/relationships/image" Target="../media/image61.tiff"/><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58.tiff"/><Relationship Id="rId11" Type="http://schemas.openxmlformats.org/officeDocument/2006/relationships/image" Target="../media/image60.tiff"/><Relationship Id="rId5" Type="http://schemas.openxmlformats.org/officeDocument/2006/relationships/image" Target="../media/image57.tiff"/><Relationship Id="rId10" Type="http://schemas.openxmlformats.org/officeDocument/2006/relationships/image" Target="../media/image54.tiff"/><Relationship Id="rId4" Type="http://schemas.openxmlformats.org/officeDocument/2006/relationships/image" Target="../media/image56.svg"/><Relationship Id="rId9" Type="http://schemas.openxmlformats.org/officeDocument/2006/relationships/image" Target="../media/image59.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58.tiff"/><Relationship Id="rId5" Type="http://schemas.openxmlformats.org/officeDocument/2006/relationships/image" Target="../media/image59.tiff"/><Relationship Id="rId4" Type="http://schemas.openxmlformats.org/officeDocument/2006/relationships/image" Target="../media/image5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aws.amazon.com/prescriptive-guidance/latest/patterns/migration-replatform-pattern-list.html"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hyperlink" Target="https://docs.aws.amazon.com/prescriptive-guidance/latest/migration-replatforming-cots-applications/welcome.html" TargetMode="External"/><Relationship Id="rId4" Type="http://schemas.openxmlformats.org/officeDocument/2006/relationships/hyperlink" Target="https://aws.amazon.com/blogs/enterprise-strategy/6-strategies-for-migrating-applications-to-the-clou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hyperlink" Target="https://training.resources.awscloud.com/migration-traincert/aws-t-c-migration-lna-4?trk=el_a134p0000078PK4AAM&amp;trkCampaign=GLBL-FY21-TRAINCERT-500-Migration&amp;sc_channel=el&amp;sc_campaign=GLBL-FY21-TRAINCERT-500-Migration-B2B-Flyer&amp;sc_outcome=Training_and_Certification&amp;sc_geo=mult" TargetMode="External"/><Relationship Id="rId3" Type="http://schemas.openxmlformats.org/officeDocument/2006/relationships/image" Target="../media/image62.png"/><Relationship Id="rId7" Type="http://schemas.openxmlformats.org/officeDocument/2006/relationships/hyperlink" Target="https://pages.awscloud.com/private_training.html?trk=el_a134p0000078PK4AAM&amp;trkCampaign=GLBL-FY21-TRAINCERT-500-Migration&amp;sc_channel=el&amp;sc_campaign=GLBL-FY21-TRAINCERT-500-Migration-B2B-Flyer&amp;sc_outcome=Training_and_Certification&amp;sc_geo=mult" TargetMode="External"/><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hyperlink" Target="https://www.aws.training/LearningLibrary?trk=el_a134p0000078PK4AAM&amp;trkCampaign=GLBL-FY21-TRAINCERT-500-Migration&amp;sc_channel=el&amp;sc_campaign=GLBL-FY21-TRAINCERT-500-Migration-B2B-Flyer&amp;sc_outcome=Training_and_Certification&amp;sc_geo=mult" TargetMode="External"/><Relationship Id="rId5" Type="http://schemas.openxmlformats.org/officeDocument/2006/relationships/image" Target="../media/image64.jp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hyperlink" Target="https://resources.awscloud.com/ai-and-machine-learning"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65.png"/><Relationship Id="rId4" Type="http://schemas.openxmlformats.org/officeDocument/2006/relationships/hyperlink" Target="http://bit.ly/migration-aws"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hape"/>
          <p:cNvSpPr>
            <a:spLocks noGrp="1"/>
          </p:cNvSpPr>
          <p:nvPr>
            <p:ph type="body" sz="quarter" idx="10"/>
          </p:nvPr>
        </p:nvSpPr>
        <p:spPr>
          <a:xfrm>
            <a:off x="548640" y="5950356"/>
            <a:ext cx="8427127" cy="996597"/>
          </a:xfrm>
          <a:prstGeom prst="rect">
            <a:avLst/>
          </a:prstGeom>
          <a:noFill/>
          <a:ln>
            <a:noFill/>
          </a:ln>
        </p:spPr>
        <p:txBody>
          <a:bodyPr>
            <a:normAutofit/>
          </a:bodyPr>
          <a:lstStyle/>
          <a:p>
            <a:pPr>
              <a:buNone/>
            </a:pPr>
            <a:r>
              <a:rPr lang="en-US" altLang="en-US" dirty="0"/>
              <a:t>Sergio Castiñeyras</a:t>
            </a:r>
            <a:br>
              <a:rPr lang="en-US" altLang="en-US" dirty="0"/>
            </a:br>
            <a:r>
              <a:rPr lang="en-US" altLang="en-US" dirty="0"/>
              <a:t>Startups S</a:t>
            </a:r>
            <a:r>
              <a:rPr lang="en-US" altLang="en-US"/>
              <a:t>olution </a:t>
            </a:r>
            <a:r>
              <a:rPr lang="en-US" altLang="en-US" dirty="0"/>
              <a:t>A</a:t>
            </a:r>
            <a:r>
              <a:rPr lang="en-US" altLang="en-US"/>
              <a:t>rchitect (Latin Americas)</a:t>
            </a:r>
          </a:p>
          <a:p>
            <a:pPr>
              <a:buNone/>
            </a:pPr>
            <a:endParaRPr lang="en-US" altLang="en-US" dirty="0"/>
          </a:p>
          <a:p>
            <a:pPr>
              <a:buNone/>
            </a:pPr>
            <a:endParaRPr lang="en-US" altLang="en-US"/>
          </a:p>
        </p:txBody>
      </p:sp>
      <p:sp>
        <p:nvSpPr>
          <p:cNvPr id="27651" name="Shape"/>
          <p:cNvSpPr>
            <a:spLocks noGrp="1"/>
          </p:cNvSpPr>
          <p:nvPr>
            <p:ph type="body" sz="quarter" idx="12"/>
          </p:nvPr>
        </p:nvSpPr>
        <p:spPr>
          <a:prstGeom prst="rect">
            <a:avLst/>
          </a:prstGeom>
          <a:noFill/>
          <a:ln>
            <a:noFill/>
          </a:ln>
        </p:spPr>
        <p:txBody>
          <a:bodyPr/>
          <a:lstStyle/>
          <a:p>
            <a:r>
              <a:rPr lang="en-US" altLang="en-US" sz="5400"/>
              <a:t>Moving JBoss Applications to ECS</a:t>
            </a:r>
            <a:br>
              <a:rPr lang="en-US" altLang="en-US" sz="5400"/>
            </a:br>
            <a:endParaRPr lang="en-US" altLang="en-US" sz="5400"/>
          </a:p>
        </p:txBody>
      </p:sp>
      <p:sp>
        <p:nvSpPr>
          <p:cNvPr id="27652" name="Shape"/>
          <p:cNvSpPr>
            <a:spLocks noGrp="1"/>
          </p:cNvSpPr>
          <p:nvPr>
            <p:ph type="body" sz="quarter" idx="13"/>
          </p:nvPr>
        </p:nvSpPr>
        <p:spPr>
          <a:prstGeom prst="rect">
            <a:avLst/>
          </a:prstGeom>
          <a:noFill/>
          <a:ln>
            <a:noFill/>
          </a:ln>
        </p:spPr>
        <p:txBody>
          <a:bodyPr/>
          <a:lstStyle/>
          <a:p>
            <a:r>
              <a:rPr lang="en-US" altLang="en-US" sz="3600" dirty="0"/>
              <a:t>Replatforming II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C836F62-3797-E649-9F9F-D651B88116D8}"/>
              </a:ext>
            </a:extLst>
          </p:cNvPr>
          <p:cNvSpPr>
            <a:spLocks noGrp="1"/>
          </p:cNvSpPr>
          <p:nvPr>
            <p:ph type="title"/>
          </p:nvPr>
        </p:nvSpPr>
        <p:spPr>
          <a:xfrm>
            <a:off x="548640" y="183898"/>
            <a:ext cx="13511460" cy="873186"/>
          </a:xfrm>
        </p:spPr>
        <p:txBody>
          <a:bodyPr/>
          <a:lstStyle/>
          <a:p>
            <a:r>
              <a:rPr lang="es-ES" dirty="0" err="1"/>
              <a:t>Replatforming</a:t>
            </a:r>
            <a:r>
              <a:rPr lang="es-ES" dirty="0"/>
              <a:t> </a:t>
            </a:r>
            <a:r>
              <a:rPr lang="es-ES" dirty="0" err="1"/>
              <a:t>the</a:t>
            </a:r>
            <a:r>
              <a:rPr lang="es-ES" dirty="0"/>
              <a:t> </a:t>
            </a:r>
            <a:r>
              <a:rPr lang="es-ES" dirty="0" err="1"/>
              <a:t>architecture</a:t>
            </a:r>
            <a:endParaRPr lang="en-US" dirty="0"/>
          </a:p>
        </p:txBody>
      </p:sp>
      <p:grpSp>
        <p:nvGrpSpPr>
          <p:cNvPr id="25" name="Group 24">
            <a:extLst>
              <a:ext uri="{FF2B5EF4-FFF2-40B4-BE49-F238E27FC236}">
                <a16:creationId xmlns:a16="http://schemas.microsoft.com/office/drawing/2014/main" id="{54124334-1307-F441-BA3A-772C86A98396}"/>
              </a:ext>
            </a:extLst>
          </p:cNvPr>
          <p:cNvGrpSpPr/>
          <p:nvPr/>
        </p:nvGrpSpPr>
        <p:grpSpPr>
          <a:xfrm>
            <a:off x="6048882" y="3026895"/>
            <a:ext cx="2279650" cy="1190665"/>
            <a:chOff x="4786123" y="2804102"/>
            <a:chExt cx="2279650" cy="1190665"/>
          </a:xfrm>
        </p:grpSpPr>
        <p:pic>
          <p:nvPicPr>
            <p:cNvPr id="5" name="Graphic 6">
              <a:extLst>
                <a:ext uri="{FF2B5EF4-FFF2-40B4-BE49-F238E27FC236}">
                  <a16:creationId xmlns:a16="http://schemas.microsoft.com/office/drawing/2014/main" id="{EE8CC656-BF3A-7C46-967A-F02EB8010DE1}"/>
                </a:ext>
              </a:extLst>
            </p:cNvPr>
            <p:cNvPicPr>
              <a:picLocks noChangeAspect="1" noChangeArrowheads="1"/>
            </p:cNvPicPr>
            <p:nvPr/>
          </p:nvPicPr>
          <p:blipFill>
            <a:blip r:embed="rId3"/>
            <a:srcRect/>
            <a:stretch/>
          </p:blipFill>
          <p:spPr bwMode="auto">
            <a:xfrm>
              <a:off x="5543360" y="280410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42FEC48C-BDB6-2B4A-8FFD-1B122352E9F0}"/>
                </a:ext>
              </a:extLst>
            </p:cNvPr>
            <p:cNvSpPr txBox="1">
              <a:spLocks noChangeArrowheads="1"/>
            </p:cNvSpPr>
            <p:nvPr/>
          </p:nvSpPr>
          <p:spPr bwMode="auto">
            <a:xfrm>
              <a:off x="4786123" y="3625435"/>
              <a:ext cx="227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800" dirty="0"/>
                <a:t>Elastic Load Balancing</a:t>
              </a:r>
            </a:p>
          </p:txBody>
        </p:sp>
      </p:grpSp>
      <p:grpSp>
        <p:nvGrpSpPr>
          <p:cNvPr id="2" name="Group 1">
            <a:extLst>
              <a:ext uri="{FF2B5EF4-FFF2-40B4-BE49-F238E27FC236}">
                <a16:creationId xmlns:a16="http://schemas.microsoft.com/office/drawing/2014/main" id="{F27CB8CB-312E-9045-AA4A-BC72610602DE}"/>
              </a:ext>
            </a:extLst>
          </p:cNvPr>
          <p:cNvGrpSpPr/>
          <p:nvPr/>
        </p:nvGrpSpPr>
        <p:grpSpPr>
          <a:xfrm>
            <a:off x="9184180" y="2401741"/>
            <a:ext cx="3020452" cy="762000"/>
            <a:chOff x="7537450" y="1707686"/>
            <a:chExt cx="3020452" cy="762000"/>
          </a:xfrm>
        </p:grpSpPr>
        <p:pic>
          <p:nvPicPr>
            <p:cNvPr id="7" name="Graphic 18">
              <a:extLst>
                <a:ext uri="{FF2B5EF4-FFF2-40B4-BE49-F238E27FC236}">
                  <a16:creationId xmlns:a16="http://schemas.microsoft.com/office/drawing/2014/main" id="{4A865D5C-F496-6547-BFC4-F8964BDF1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70768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4">
              <a:extLst>
                <a:ext uri="{FF2B5EF4-FFF2-40B4-BE49-F238E27FC236}">
                  <a16:creationId xmlns:a16="http://schemas.microsoft.com/office/drawing/2014/main" id="{53B13A9F-C7E2-F342-8A7F-34466906C081}"/>
                </a:ext>
              </a:extLst>
            </p:cNvPr>
            <p:cNvSpPr txBox="1">
              <a:spLocks noChangeArrowheads="1"/>
            </p:cNvSpPr>
            <p:nvPr/>
          </p:nvSpPr>
          <p:spPr bwMode="auto">
            <a:xfrm>
              <a:off x="8267140" y="1768425"/>
              <a:ext cx="22907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800" dirty="0"/>
                <a:t>Amazon Elastic Container Service</a:t>
              </a:r>
            </a:p>
          </p:txBody>
        </p:sp>
      </p:grpSp>
      <p:grpSp>
        <p:nvGrpSpPr>
          <p:cNvPr id="23" name="Group 22">
            <a:extLst>
              <a:ext uri="{FF2B5EF4-FFF2-40B4-BE49-F238E27FC236}">
                <a16:creationId xmlns:a16="http://schemas.microsoft.com/office/drawing/2014/main" id="{E6823FC9-A3F5-124F-BA97-9A7BADDDF469}"/>
              </a:ext>
            </a:extLst>
          </p:cNvPr>
          <p:cNvGrpSpPr/>
          <p:nvPr/>
        </p:nvGrpSpPr>
        <p:grpSpPr>
          <a:xfrm>
            <a:off x="12432604" y="3707504"/>
            <a:ext cx="1185862" cy="829707"/>
            <a:chOff x="9475978" y="4195699"/>
            <a:chExt cx="1185862" cy="829707"/>
          </a:xfrm>
        </p:grpSpPr>
        <p:sp>
          <p:nvSpPr>
            <p:cNvPr id="9" name="TextBox 25">
              <a:extLst>
                <a:ext uri="{FF2B5EF4-FFF2-40B4-BE49-F238E27FC236}">
                  <a16:creationId xmlns:a16="http://schemas.microsoft.com/office/drawing/2014/main" id="{8BE9D6F8-D9B0-3D41-91A5-DFDC4B834B4E}"/>
                </a:ext>
              </a:extLst>
            </p:cNvPr>
            <p:cNvSpPr txBox="1">
              <a:spLocks noChangeArrowheads="1"/>
            </p:cNvSpPr>
            <p:nvPr/>
          </p:nvSpPr>
          <p:spPr bwMode="auto">
            <a:xfrm>
              <a:off x="9475978" y="4656074"/>
              <a:ext cx="1185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800" dirty="0"/>
                <a:t>Container</a:t>
              </a:r>
            </a:p>
          </p:txBody>
        </p:sp>
        <p:pic>
          <p:nvPicPr>
            <p:cNvPr id="11" name="Graphic 32">
              <a:extLst>
                <a:ext uri="{FF2B5EF4-FFF2-40B4-BE49-F238E27FC236}">
                  <a16:creationId xmlns:a16="http://schemas.microsoft.com/office/drawing/2014/main" id="{720B1C83-31E1-BD41-9775-66FE00FF029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52215" y="41956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a:extLst>
              <a:ext uri="{FF2B5EF4-FFF2-40B4-BE49-F238E27FC236}">
                <a16:creationId xmlns:a16="http://schemas.microsoft.com/office/drawing/2014/main" id="{D28A692B-135A-AE40-9E54-57897118AEAB}"/>
              </a:ext>
            </a:extLst>
          </p:cNvPr>
          <p:cNvGrpSpPr/>
          <p:nvPr/>
        </p:nvGrpSpPr>
        <p:grpSpPr>
          <a:xfrm>
            <a:off x="10651360" y="3509611"/>
            <a:ext cx="1589182" cy="1164779"/>
            <a:chOff x="9452165" y="5852144"/>
            <a:chExt cx="1209675" cy="845582"/>
          </a:xfrm>
        </p:grpSpPr>
        <p:sp>
          <p:nvSpPr>
            <p:cNvPr id="10" name="TextBox 31">
              <a:extLst>
                <a:ext uri="{FF2B5EF4-FFF2-40B4-BE49-F238E27FC236}">
                  <a16:creationId xmlns:a16="http://schemas.microsoft.com/office/drawing/2014/main" id="{6126FCE0-ECCF-F242-9C6B-37F8BF6482D8}"/>
                </a:ext>
              </a:extLst>
            </p:cNvPr>
            <p:cNvSpPr txBox="1">
              <a:spLocks noChangeArrowheads="1"/>
            </p:cNvSpPr>
            <p:nvPr/>
          </p:nvSpPr>
          <p:spPr bwMode="auto">
            <a:xfrm>
              <a:off x="9452165" y="6328394"/>
              <a:ext cx="1209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800" dirty="0"/>
                <a:t>Task</a:t>
              </a:r>
            </a:p>
          </p:txBody>
        </p:sp>
        <p:pic>
          <p:nvPicPr>
            <p:cNvPr id="12" name="Graphic 40">
              <a:extLst>
                <a:ext uri="{FF2B5EF4-FFF2-40B4-BE49-F238E27FC236}">
                  <a16:creationId xmlns:a16="http://schemas.microsoft.com/office/drawing/2014/main" id="{2BCC5D81-1089-674E-A58B-A7F315FFB1E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44278" y="58521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20">
            <a:extLst>
              <a:ext uri="{FF2B5EF4-FFF2-40B4-BE49-F238E27FC236}">
                <a16:creationId xmlns:a16="http://schemas.microsoft.com/office/drawing/2014/main" id="{1CFF4EAC-D3FF-EB46-8C72-5C8968CA3DA1}"/>
              </a:ext>
            </a:extLst>
          </p:cNvPr>
          <p:cNvGrpSpPr/>
          <p:nvPr/>
        </p:nvGrpSpPr>
        <p:grpSpPr>
          <a:xfrm>
            <a:off x="11946655" y="5513200"/>
            <a:ext cx="2281238" cy="1469218"/>
            <a:chOff x="10946700" y="4633668"/>
            <a:chExt cx="2281238" cy="1469218"/>
          </a:xfrm>
        </p:grpSpPr>
        <p:pic>
          <p:nvPicPr>
            <p:cNvPr id="13" name="Graphic 20">
              <a:extLst>
                <a:ext uri="{FF2B5EF4-FFF2-40B4-BE49-F238E27FC236}">
                  <a16:creationId xmlns:a16="http://schemas.microsoft.com/office/drawing/2014/main" id="{9DDAAD7F-7EB4-1F46-A558-CC858230F3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06319" y="46336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2">
              <a:extLst>
                <a:ext uri="{FF2B5EF4-FFF2-40B4-BE49-F238E27FC236}">
                  <a16:creationId xmlns:a16="http://schemas.microsoft.com/office/drawing/2014/main" id="{90DF25E3-710F-1742-BFA9-A3ADABF93D1E}"/>
                </a:ext>
              </a:extLst>
            </p:cNvPr>
            <p:cNvSpPr txBox="1">
              <a:spLocks noChangeArrowheads="1"/>
            </p:cNvSpPr>
            <p:nvPr/>
          </p:nvSpPr>
          <p:spPr bwMode="auto">
            <a:xfrm>
              <a:off x="10946700" y="5456555"/>
              <a:ext cx="2281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800" dirty="0"/>
                <a:t>Amazon Elastic Container Registry</a:t>
              </a:r>
            </a:p>
          </p:txBody>
        </p:sp>
      </p:grpSp>
      <p:grpSp>
        <p:nvGrpSpPr>
          <p:cNvPr id="24" name="Group 23">
            <a:extLst>
              <a:ext uri="{FF2B5EF4-FFF2-40B4-BE49-F238E27FC236}">
                <a16:creationId xmlns:a16="http://schemas.microsoft.com/office/drawing/2014/main" id="{EAB74D64-3E00-8E4F-99C0-2946CD3FD9B4}"/>
              </a:ext>
            </a:extLst>
          </p:cNvPr>
          <p:cNvGrpSpPr/>
          <p:nvPr/>
        </p:nvGrpSpPr>
        <p:grpSpPr>
          <a:xfrm>
            <a:off x="6067138" y="4930881"/>
            <a:ext cx="2239962" cy="1475321"/>
            <a:chOff x="4786123" y="5434858"/>
            <a:chExt cx="2239962" cy="1475321"/>
          </a:xfrm>
        </p:grpSpPr>
        <p:pic>
          <p:nvPicPr>
            <p:cNvPr id="15" name="Graphic 8">
              <a:extLst>
                <a:ext uri="{FF2B5EF4-FFF2-40B4-BE49-F238E27FC236}">
                  <a16:creationId xmlns:a16="http://schemas.microsoft.com/office/drawing/2014/main" id="{E8569299-7E8E-1D49-96C1-0707709830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5898" y="54348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D4963C3-5671-8F4C-A983-32EF44A4B6E0}"/>
                </a:ext>
              </a:extLst>
            </p:cNvPr>
            <p:cNvSpPr txBox="1">
              <a:spLocks noChangeArrowheads="1"/>
            </p:cNvSpPr>
            <p:nvPr/>
          </p:nvSpPr>
          <p:spPr bwMode="auto">
            <a:xfrm>
              <a:off x="4786123" y="6263848"/>
              <a:ext cx="22399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800" dirty="0"/>
                <a:t>Amazon S3</a:t>
              </a:r>
            </a:p>
            <a:p>
              <a:pPr algn="ctr" eaLnBrk="1" hangingPunct="1"/>
              <a:r>
                <a:rPr lang="en-US" altLang="en-US" sz="1800" dirty="0"/>
                <a:t>CloudFormation</a:t>
              </a:r>
            </a:p>
          </p:txBody>
        </p:sp>
      </p:grpSp>
      <p:grpSp>
        <p:nvGrpSpPr>
          <p:cNvPr id="20" name="Group 19">
            <a:extLst>
              <a:ext uri="{FF2B5EF4-FFF2-40B4-BE49-F238E27FC236}">
                <a16:creationId xmlns:a16="http://schemas.microsoft.com/office/drawing/2014/main" id="{E4876D83-95E1-AB4E-AC71-2404606F4C71}"/>
              </a:ext>
            </a:extLst>
          </p:cNvPr>
          <p:cNvGrpSpPr/>
          <p:nvPr/>
        </p:nvGrpSpPr>
        <p:grpSpPr>
          <a:xfrm>
            <a:off x="5613635" y="2100157"/>
            <a:ext cx="8696817" cy="5305516"/>
            <a:chOff x="925132" y="5375858"/>
            <a:chExt cx="2860483" cy="1143000"/>
          </a:xfrm>
        </p:grpSpPr>
        <p:sp>
          <p:nvSpPr>
            <p:cNvPr id="18" name="Rectangle 17">
              <a:extLst>
                <a:ext uri="{FF2B5EF4-FFF2-40B4-BE49-F238E27FC236}">
                  <a16:creationId xmlns:a16="http://schemas.microsoft.com/office/drawing/2014/main" id="{85C3A546-0641-A647-8CA1-AD41C93CD970}"/>
                </a:ext>
              </a:extLst>
            </p:cNvPr>
            <p:cNvSpPr/>
            <p:nvPr/>
          </p:nvSpPr>
          <p:spPr>
            <a:xfrm>
              <a:off x="925132" y="5375858"/>
              <a:ext cx="2860483"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800" dirty="0"/>
                <a:t> AWS Cloud</a:t>
              </a:r>
            </a:p>
          </p:txBody>
        </p:sp>
        <p:pic>
          <p:nvPicPr>
            <p:cNvPr id="19" name="Graphic 97">
              <a:extLst>
                <a:ext uri="{FF2B5EF4-FFF2-40B4-BE49-F238E27FC236}">
                  <a16:creationId xmlns:a16="http://schemas.microsoft.com/office/drawing/2014/main" id="{9B24116F-7CBE-6545-BF99-233C9B688F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132" y="5376784"/>
              <a:ext cx="149162" cy="10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Rectangle 25">
            <a:extLst>
              <a:ext uri="{FF2B5EF4-FFF2-40B4-BE49-F238E27FC236}">
                <a16:creationId xmlns:a16="http://schemas.microsoft.com/office/drawing/2014/main" id="{0B1E084E-BC67-2E4F-8ABB-0210B21C51F2}"/>
              </a:ext>
            </a:extLst>
          </p:cNvPr>
          <p:cNvSpPr/>
          <p:nvPr/>
        </p:nvSpPr>
        <p:spPr>
          <a:xfrm>
            <a:off x="9184974" y="2394082"/>
            <a:ext cx="4975522" cy="25368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8FA7C4"/>
              </a:solidFill>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F2F256DF-465F-504B-84E5-2135E26F6EB0}"/>
              </a:ext>
            </a:extLst>
          </p:cNvPr>
          <p:cNvGrpSpPr/>
          <p:nvPr/>
        </p:nvGrpSpPr>
        <p:grpSpPr>
          <a:xfrm>
            <a:off x="368263" y="2571132"/>
            <a:ext cx="3013291" cy="3572494"/>
            <a:chOff x="355599" y="1519237"/>
            <a:chExt cx="2590381" cy="5588763"/>
          </a:xfrm>
        </p:grpSpPr>
        <p:sp>
          <p:nvSpPr>
            <p:cNvPr id="17" name="Rectangle 16">
              <a:extLst>
                <a:ext uri="{FF2B5EF4-FFF2-40B4-BE49-F238E27FC236}">
                  <a16:creationId xmlns:a16="http://schemas.microsoft.com/office/drawing/2014/main" id="{0F95C720-54EC-E543-A596-20D6B5A46FA6}"/>
                </a:ext>
              </a:extLst>
            </p:cNvPr>
            <p:cNvSpPr/>
            <p:nvPr/>
          </p:nvSpPr>
          <p:spPr>
            <a:xfrm>
              <a:off x="355599" y="1519237"/>
              <a:ext cx="2590381" cy="5588763"/>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grpSp>
          <p:nvGrpSpPr>
            <p:cNvPr id="31" name="Group 30">
              <a:extLst>
                <a:ext uri="{FF2B5EF4-FFF2-40B4-BE49-F238E27FC236}">
                  <a16:creationId xmlns:a16="http://schemas.microsoft.com/office/drawing/2014/main" id="{ABE4398A-12DA-8E4E-8862-C9883C02EFAA}"/>
                </a:ext>
              </a:extLst>
            </p:cNvPr>
            <p:cNvGrpSpPr/>
            <p:nvPr/>
          </p:nvGrpSpPr>
          <p:grpSpPr>
            <a:xfrm>
              <a:off x="383124" y="1615326"/>
              <a:ext cx="1788198" cy="613351"/>
              <a:chOff x="309041" y="3644900"/>
              <a:chExt cx="1788198" cy="613351"/>
            </a:xfrm>
          </p:grpSpPr>
          <p:pic>
            <p:nvPicPr>
              <p:cNvPr id="29" name="Graphic 16">
                <a:extLst>
                  <a:ext uri="{FF2B5EF4-FFF2-40B4-BE49-F238E27FC236}">
                    <a16:creationId xmlns:a16="http://schemas.microsoft.com/office/drawing/2014/main" id="{4C7AC7A8-40A2-0D4A-8243-895CFE48E7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041" y="3644900"/>
                <a:ext cx="469900" cy="469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BE089C40-40C4-B842-8D16-65DE3DE60DAD}"/>
                  </a:ext>
                </a:extLst>
              </p:cNvPr>
              <p:cNvSpPr txBox="1">
                <a:spLocks noChangeArrowheads="1"/>
              </p:cNvSpPr>
              <p:nvPr/>
            </p:nvSpPr>
            <p:spPr bwMode="auto">
              <a:xfrm>
                <a:off x="583702" y="3680473"/>
                <a:ext cx="1513537" cy="57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800" dirty="0"/>
                  <a:t>Office building</a:t>
                </a:r>
              </a:p>
            </p:txBody>
          </p:sp>
        </p:grpSp>
      </p:grpSp>
      <p:grpSp>
        <p:nvGrpSpPr>
          <p:cNvPr id="36" name="Group 35">
            <a:extLst>
              <a:ext uri="{FF2B5EF4-FFF2-40B4-BE49-F238E27FC236}">
                <a16:creationId xmlns:a16="http://schemas.microsoft.com/office/drawing/2014/main" id="{1E125D8E-3E68-D348-9F93-D6E3A854D188}"/>
              </a:ext>
            </a:extLst>
          </p:cNvPr>
          <p:cNvGrpSpPr/>
          <p:nvPr/>
        </p:nvGrpSpPr>
        <p:grpSpPr>
          <a:xfrm>
            <a:off x="1189317" y="4179928"/>
            <a:ext cx="1410331" cy="1390779"/>
            <a:chOff x="1147485" y="3606036"/>
            <a:chExt cx="1071563" cy="986136"/>
          </a:xfrm>
        </p:grpSpPr>
        <p:pic>
          <p:nvPicPr>
            <p:cNvPr id="33" name="Graphic 20">
              <a:extLst>
                <a:ext uri="{FF2B5EF4-FFF2-40B4-BE49-F238E27FC236}">
                  <a16:creationId xmlns:a16="http://schemas.microsoft.com/office/drawing/2014/main" id="{90F1FDEE-CE82-2D48-B185-60A4973279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9110" y="360603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7">
              <a:extLst>
                <a:ext uri="{FF2B5EF4-FFF2-40B4-BE49-F238E27FC236}">
                  <a16:creationId xmlns:a16="http://schemas.microsoft.com/office/drawing/2014/main" id="{8EF40B4B-A3CF-6F43-A598-0A230DC63F39}"/>
                </a:ext>
              </a:extLst>
            </p:cNvPr>
            <p:cNvSpPr txBox="1">
              <a:spLocks noChangeArrowheads="1"/>
            </p:cNvSpPr>
            <p:nvPr/>
          </p:nvSpPr>
          <p:spPr bwMode="auto">
            <a:xfrm>
              <a:off x="1147485" y="4177536"/>
              <a:ext cx="1071563" cy="41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t>JBoss </a:t>
              </a:r>
            </a:p>
            <a:p>
              <a:pPr algn="ctr" eaLnBrk="1" hangingPunct="1"/>
              <a:r>
                <a:rPr lang="en-US" altLang="en-US" sz="1600" dirty="0"/>
                <a:t>Server</a:t>
              </a:r>
            </a:p>
          </p:txBody>
        </p:sp>
      </p:grpSp>
      <p:sp>
        <p:nvSpPr>
          <p:cNvPr id="35" name="TextBox 34">
            <a:extLst>
              <a:ext uri="{FF2B5EF4-FFF2-40B4-BE49-F238E27FC236}">
                <a16:creationId xmlns:a16="http://schemas.microsoft.com/office/drawing/2014/main" id="{B9B66CF4-005A-4E4A-AD9E-543CB95FEF55}"/>
              </a:ext>
            </a:extLst>
          </p:cNvPr>
          <p:cNvSpPr txBox="1"/>
          <p:nvPr/>
        </p:nvSpPr>
        <p:spPr>
          <a:xfrm>
            <a:off x="1162036" y="1772881"/>
            <a:ext cx="1301959" cy="538609"/>
          </a:xfrm>
          <a:prstGeom prst="rect">
            <a:avLst/>
          </a:prstGeom>
          <a:noFill/>
        </p:spPr>
        <p:txBody>
          <a:bodyPr wrap="non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Before</a:t>
            </a:r>
          </a:p>
        </p:txBody>
      </p:sp>
      <p:cxnSp>
        <p:nvCxnSpPr>
          <p:cNvPr id="38" name="Straight Arrow Connector 37">
            <a:extLst>
              <a:ext uri="{FF2B5EF4-FFF2-40B4-BE49-F238E27FC236}">
                <a16:creationId xmlns:a16="http://schemas.microsoft.com/office/drawing/2014/main" id="{41334278-B77F-754C-B24B-5FF197A1CB4B}"/>
              </a:ext>
            </a:extLst>
          </p:cNvPr>
          <p:cNvCxnSpPr>
            <a:cxnSpLocks/>
          </p:cNvCxnSpPr>
          <p:nvPr/>
        </p:nvCxnSpPr>
        <p:spPr>
          <a:xfrm>
            <a:off x="7585475" y="3377598"/>
            <a:ext cx="1599499" cy="0"/>
          </a:xfrm>
          <a:prstGeom prst="straightConnector1">
            <a:avLst/>
          </a:prstGeom>
          <a:ln w="1905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CF1C6A8-D554-8446-8534-6746454B6F05}"/>
              </a:ext>
            </a:extLst>
          </p:cNvPr>
          <p:cNvSpPr/>
          <p:nvPr/>
        </p:nvSpPr>
        <p:spPr>
          <a:xfrm>
            <a:off x="10801035" y="3321423"/>
            <a:ext cx="3078713" cy="1350594"/>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8FA7C4"/>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BAD07CB-082E-844E-8EC7-DFAC7436085B}"/>
              </a:ext>
            </a:extLst>
          </p:cNvPr>
          <p:cNvCxnSpPr>
            <a:cxnSpLocks/>
            <a:endCxn id="9" idx="2"/>
          </p:cNvCxnSpPr>
          <p:nvPr/>
        </p:nvCxnSpPr>
        <p:spPr>
          <a:xfrm flipV="1">
            <a:off x="13025535" y="4537211"/>
            <a:ext cx="0" cy="995585"/>
          </a:xfrm>
          <a:prstGeom prst="straightConnector1">
            <a:avLst/>
          </a:prstGeom>
          <a:ln w="1905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D30C25-71E1-B647-B8BB-D5FB55705AB2}"/>
              </a:ext>
            </a:extLst>
          </p:cNvPr>
          <p:cNvCxnSpPr/>
          <p:nvPr/>
        </p:nvCxnSpPr>
        <p:spPr>
          <a:xfrm>
            <a:off x="4500563" y="1755456"/>
            <a:ext cx="0" cy="587406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6B84988-30E7-2B4B-9772-D29F72D35A01}"/>
              </a:ext>
            </a:extLst>
          </p:cNvPr>
          <p:cNvSpPr txBox="1"/>
          <p:nvPr/>
        </p:nvSpPr>
        <p:spPr>
          <a:xfrm>
            <a:off x="9276925" y="1467409"/>
            <a:ext cx="1042273" cy="538609"/>
          </a:xfrm>
          <a:prstGeom prst="rect">
            <a:avLst/>
          </a:prstGeom>
          <a:noFill/>
        </p:spPr>
        <p:txBody>
          <a:bodyPr wrap="non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After</a:t>
            </a:r>
          </a:p>
        </p:txBody>
      </p:sp>
      <p:sp>
        <p:nvSpPr>
          <p:cNvPr id="54" name="Right Arrow 53">
            <a:extLst>
              <a:ext uri="{FF2B5EF4-FFF2-40B4-BE49-F238E27FC236}">
                <a16:creationId xmlns:a16="http://schemas.microsoft.com/office/drawing/2014/main" id="{EB5A9710-C63D-CE45-8195-3E25F93E3A98}"/>
              </a:ext>
            </a:extLst>
          </p:cNvPr>
          <p:cNvSpPr/>
          <p:nvPr/>
        </p:nvSpPr>
        <p:spPr>
          <a:xfrm>
            <a:off x="3814763" y="4114800"/>
            <a:ext cx="1400175" cy="985838"/>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723506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C836F62-3797-E649-9F9F-D651B88116D8}"/>
              </a:ext>
            </a:extLst>
          </p:cNvPr>
          <p:cNvSpPr>
            <a:spLocks noGrp="1"/>
          </p:cNvSpPr>
          <p:nvPr>
            <p:ph type="title"/>
          </p:nvPr>
        </p:nvSpPr>
        <p:spPr/>
        <p:txBody>
          <a:bodyPr/>
          <a:lstStyle/>
          <a:p>
            <a:r>
              <a:rPr lang="en-US" dirty="0"/>
              <a:t>AWS App2Container</a:t>
            </a:r>
            <a:br>
              <a:rPr lang="en-GB" dirty="0"/>
            </a:br>
            <a:endParaRPr lang="en-US" dirty="0"/>
          </a:p>
        </p:txBody>
      </p:sp>
      <p:sp>
        <p:nvSpPr>
          <p:cNvPr id="10" name="Text Placeholder 9">
            <a:extLst>
              <a:ext uri="{FF2B5EF4-FFF2-40B4-BE49-F238E27FC236}">
                <a16:creationId xmlns:a16="http://schemas.microsoft.com/office/drawing/2014/main" id="{B9DD7F9B-3FB5-044F-BA3F-812B5300F5DA}"/>
              </a:ext>
            </a:extLst>
          </p:cNvPr>
          <p:cNvSpPr>
            <a:spLocks noGrp="1"/>
          </p:cNvSpPr>
          <p:nvPr>
            <p:ph type="body" sz="quarter" idx="4294967295"/>
          </p:nvPr>
        </p:nvSpPr>
        <p:spPr/>
        <p:txBody>
          <a:bodyPr/>
          <a:lstStyle/>
          <a:p>
            <a:r>
              <a:rPr lang="en-US" dirty="0"/>
              <a:t>Step 1 - Discover &amp; Analyze</a:t>
            </a:r>
          </a:p>
          <a:p>
            <a:endParaRPr lang="en-US" dirty="0"/>
          </a:p>
        </p:txBody>
      </p:sp>
      <p:pic>
        <p:nvPicPr>
          <p:cNvPr id="6" name="Picture 5">
            <a:extLst>
              <a:ext uri="{FF2B5EF4-FFF2-40B4-BE49-F238E27FC236}">
                <a16:creationId xmlns:a16="http://schemas.microsoft.com/office/drawing/2014/main" id="{63AEACD2-945A-7C40-98AC-73B405E1D5D7}"/>
              </a:ext>
            </a:extLst>
          </p:cNvPr>
          <p:cNvPicPr>
            <a:picLocks noChangeAspect="1"/>
          </p:cNvPicPr>
          <p:nvPr/>
        </p:nvPicPr>
        <p:blipFill>
          <a:blip r:embed="rId3"/>
          <a:stretch>
            <a:fillRect/>
          </a:stretch>
        </p:blipFill>
        <p:spPr>
          <a:xfrm>
            <a:off x="401773" y="2326700"/>
            <a:ext cx="3505200" cy="355600"/>
          </a:xfrm>
          <a:prstGeom prst="rect">
            <a:avLst/>
          </a:prstGeom>
        </p:spPr>
      </p:pic>
      <p:pic>
        <p:nvPicPr>
          <p:cNvPr id="7" name="Picture 6">
            <a:extLst>
              <a:ext uri="{FF2B5EF4-FFF2-40B4-BE49-F238E27FC236}">
                <a16:creationId xmlns:a16="http://schemas.microsoft.com/office/drawing/2014/main" id="{2E6E7612-D11F-584F-9EF7-4D4BE3BA9961}"/>
              </a:ext>
            </a:extLst>
          </p:cNvPr>
          <p:cNvPicPr>
            <a:picLocks noChangeAspect="1"/>
          </p:cNvPicPr>
          <p:nvPr/>
        </p:nvPicPr>
        <p:blipFill>
          <a:blip r:embed="rId4"/>
          <a:stretch>
            <a:fillRect/>
          </a:stretch>
        </p:blipFill>
        <p:spPr>
          <a:xfrm>
            <a:off x="401773" y="4880470"/>
            <a:ext cx="6680200" cy="317500"/>
          </a:xfrm>
          <a:prstGeom prst="rect">
            <a:avLst/>
          </a:prstGeom>
        </p:spPr>
      </p:pic>
      <p:pic>
        <p:nvPicPr>
          <p:cNvPr id="8" name="Picture 7">
            <a:extLst>
              <a:ext uri="{FF2B5EF4-FFF2-40B4-BE49-F238E27FC236}">
                <a16:creationId xmlns:a16="http://schemas.microsoft.com/office/drawing/2014/main" id="{934A672D-97CB-C944-82EF-0ED37618B6F5}"/>
              </a:ext>
            </a:extLst>
          </p:cNvPr>
          <p:cNvPicPr>
            <a:picLocks noChangeAspect="1"/>
          </p:cNvPicPr>
          <p:nvPr/>
        </p:nvPicPr>
        <p:blipFill>
          <a:blip r:embed="rId5"/>
          <a:stretch>
            <a:fillRect/>
          </a:stretch>
        </p:blipFill>
        <p:spPr>
          <a:xfrm>
            <a:off x="401773" y="2691867"/>
            <a:ext cx="12955822" cy="1721558"/>
          </a:xfrm>
          <a:prstGeom prst="rect">
            <a:avLst/>
          </a:prstGeom>
        </p:spPr>
      </p:pic>
      <p:pic>
        <p:nvPicPr>
          <p:cNvPr id="9" name="Picture 8">
            <a:extLst>
              <a:ext uri="{FF2B5EF4-FFF2-40B4-BE49-F238E27FC236}">
                <a16:creationId xmlns:a16="http://schemas.microsoft.com/office/drawing/2014/main" id="{5E9CD31D-A0E9-CE4E-8670-9080FDA6DF31}"/>
              </a:ext>
            </a:extLst>
          </p:cNvPr>
          <p:cNvPicPr>
            <a:picLocks noChangeAspect="1"/>
          </p:cNvPicPr>
          <p:nvPr/>
        </p:nvPicPr>
        <p:blipFill>
          <a:blip r:embed="rId6"/>
          <a:stretch>
            <a:fillRect/>
          </a:stretch>
        </p:blipFill>
        <p:spPr>
          <a:xfrm>
            <a:off x="401772" y="5197969"/>
            <a:ext cx="10521577" cy="2288681"/>
          </a:xfrm>
          <a:prstGeom prst="rect">
            <a:avLst/>
          </a:prstGeom>
        </p:spPr>
      </p:pic>
    </p:spTree>
    <p:extLst>
      <p:ext uri="{BB962C8B-B14F-4D97-AF65-F5344CB8AC3E}">
        <p14:creationId xmlns:p14="http://schemas.microsoft.com/office/powerpoint/2010/main" val="1224353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BB16E-3D7E-3F44-B4BE-AE8333181200}"/>
              </a:ext>
            </a:extLst>
          </p:cNvPr>
          <p:cNvPicPr>
            <a:picLocks noChangeAspect="1"/>
          </p:cNvPicPr>
          <p:nvPr/>
        </p:nvPicPr>
        <p:blipFill>
          <a:blip r:embed="rId3"/>
          <a:stretch>
            <a:fillRect/>
          </a:stretch>
        </p:blipFill>
        <p:spPr>
          <a:xfrm>
            <a:off x="551319" y="2385711"/>
            <a:ext cx="7188200" cy="342900"/>
          </a:xfrm>
          <a:prstGeom prst="rect">
            <a:avLst/>
          </a:prstGeom>
        </p:spPr>
      </p:pic>
      <p:sp>
        <p:nvSpPr>
          <p:cNvPr id="7" name="TextBox 6">
            <a:extLst>
              <a:ext uri="{FF2B5EF4-FFF2-40B4-BE49-F238E27FC236}">
                <a16:creationId xmlns:a16="http://schemas.microsoft.com/office/drawing/2014/main" id="{B4EE9FC2-9F76-EF4B-9E33-FAE53AD60558}"/>
              </a:ext>
            </a:extLst>
          </p:cNvPr>
          <p:cNvSpPr txBox="1"/>
          <p:nvPr/>
        </p:nvSpPr>
        <p:spPr>
          <a:xfrm>
            <a:off x="1449361" y="4520107"/>
            <a:ext cx="3519233" cy="738664"/>
          </a:xfrm>
          <a:prstGeom prst="rect">
            <a:avLst/>
          </a:prstGeom>
          <a:noFill/>
        </p:spPr>
        <p:txBody>
          <a:bodyPr wrap="none" lIns="182880" tIns="146304" rIns="182880" bIns="146304" rtlCol="0">
            <a:spAutoFit/>
          </a:bodyPr>
          <a:lstStyle/>
          <a:p>
            <a:pPr>
              <a:lnSpc>
                <a:spcPct val="90000"/>
              </a:lnSpc>
              <a:spcAft>
                <a:spcPts val="1800"/>
              </a:spcAft>
            </a:pPr>
            <a:r>
              <a:rPr lang="es-ES_tradnl" sz="3200" dirty="0" err="1">
                <a:gradFill>
                  <a:gsLst>
                    <a:gs pos="2917">
                      <a:schemeClr val="tx1"/>
                    </a:gs>
                    <a:gs pos="30000">
                      <a:schemeClr val="tx1"/>
                    </a:gs>
                  </a:gsLst>
                  <a:lin ang="5400000" scaled="0"/>
                </a:gradFill>
              </a:rPr>
              <a:t>Given</a:t>
            </a:r>
            <a:r>
              <a:rPr lang="es-ES_tradnl" sz="3200" dirty="0">
                <a:gradFill>
                  <a:gsLst>
                    <a:gs pos="2917">
                      <a:schemeClr val="tx1"/>
                    </a:gs>
                    <a:gs pos="30000">
                      <a:schemeClr val="tx1"/>
                    </a:gs>
                  </a:gsLst>
                  <a:lin ang="5400000" scaled="0"/>
                </a:gradFill>
              </a:rPr>
              <a:t> </a:t>
            </a:r>
            <a:r>
              <a:rPr lang="es-ES_tradnl" sz="3200" dirty="0" err="1">
                <a:gradFill>
                  <a:gsLst>
                    <a:gs pos="2917">
                      <a:schemeClr val="tx1"/>
                    </a:gs>
                    <a:gs pos="30000">
                      <a:schemeClr val="tx1"/>
                    </a:gs>
                  </a:gsLst>
                  <a:lin ang="5400000" scaled="0"/>
                </a:gradFill>
              </a:rPr>
              <a:t>Dockerfile</a:t>
            </a:r>
            <a:r>
              <a:rPr lang="es-ES_tradnl" sz="3200" dirty="0">
                <a:gradFill>
                  <a:gsLst>
                    <a:gs pos="2917">
                      <a:schemeClr val="tx1"/>
                    </a:gs>
                    <a:gs pos="30000">
                      <a:schemeClr val="tx1"/>
                    </a:gs>
                  </a:gsLst>
                  <a:lin ang="5400000" scaled="0"/>
                </a:gradFill>
              </a:rPr>
              <a:t>:</a:t>
            </a:r>
          </a:p>
        </p:txBody>
      </p:sp>
      <p:pic>
        <p:nvPicPr>
          <p:cNvPr id="8" name="Picture 7">
            <a:extLst>
              <a:ext uri="{FF2B5EF4-FFF2-40B4-BE49-F238E27FC236}">
                <a16:creationId xmlns:a16="http://schemas.microsoft.com/office/drawing/2014/main" id="{65D76092-0707-8645-A3C8-A4B75783FC66}"/>
              </a:ext>
            </a:extLst>
          </p:cNvPr>
          <p:cNvPicPr>
            <a:picLocks noChangeAspect="1"/>
          </p:cNvPicPr>
          <p:nvPr/>
        </p:nvPicPr>
        <p:blipFill>
          <a:blip r:embed="rId4"/>
          <a:stretch>
            <a:fillRect/>
          </a:stretch>
        </p:blipFill>
        <p:spPr>
          <a:xfrm>
            <a:off x="551319" y="2933247"/>
            <a:ext cx="10210800" cy="1282700"/>
          </a:xfrm>
          <a:prstGeom prst="rect">
            <a:avLst/>
          </a:prstGeom>
        </p:spPr>
      </p:pic>
      <p:sp>
        <p:nvSpPr>
          <p:cNvPr id="11" name="Title 5">
            <a:extLst>
              <a:ext uri="{FF2B5EF4-FFF2-40B4-BE49-F238E27FC236}">
                <a16:creationId xmlns:a16="http://schemas.microsoft.com/office/drawing/2014/main" id="{EB8B9C5A-6BB3-A049-BEC9-51DC666EBFED}"/>
              </a:ext>
            </a:extLst>
          </p:cNvPr>
          <p:cNvSpPr>
            <a:spLocks noGrp="1"/>
          </p:cNvSpPr>
          <p:nvPr>
            <p:ph type="title"/>
          </p:nvPr>
        </p:nvSpPr>
        <p:spPr/>
        <p:txBody>
          <a:bodyPr/>
          <a:lstStyle/>
          <a:p>
            <a:r>
              <a:rPr lang="en-US" dirty="0"/>
              <a:t>AWS App2Container</a:t>
            </a:r>
            <a:br>
              <a:rPr lang="en-GB" dirty="0"/>
            </a:br>
            <a:endParaRPr lang="en-US" dirty="0"/>
          </a:p>
        </p:txBody>
      </p:sp>
      <p:sp>
        <p:nvSpPr>
          <p:cNvPr id="10" name="Text Placeholder 9">
            <a:extLst>
              <a:ext uri="{FF2B5EF4-FFF2-40B4-BE49-F238E27FC236}">
                <a16:creationId xmlns:a16="http://schemas.microsoft.com/office/drawing/2014/main" id="{7F95EDA9-DCBD-974C-B19A-5AEF79B8811D}"/>
              </a:ext>
            </a:extLst>
          </p:cNvPr>
          <p:cNvSpPr>
            <a:spLocks noGrp="1"/>
          </p:cNvSpPr>
          <p:nvPr>
            <p:ph type="body" sz="quarter" idx="4294967295"/>
          </p:nvPr>
        </p:nvSpPr>
        <p:spPr/>
        <p:txBody>
          <a:bodyPr/>
          <a:lstStyle/>
          <a:p>
            <a:r>
              <a:rPr lang="en-US" dirty="0"/>
              <a:t>Step 2 - Extract and Containerize</a:t>
            </a:r>
          </a:p>
          <a:p>
            <a:endParaRPr lang="en-US" dirty="0"/>
          </a:p>
        </p:txBody>
      </p:sp>
      <p:pic>
        <p:nvPicPr>
          <p:cNvPr id="2" name="Picture 1">
            <a:extLst>
              <a:ext uri="{FF2B5EF4-FFF2-40B4-BE49-F238E27FC236}">
                <a16:creationId xmlns:a16="http://schemas.microsoft.com/office/drawing/2014/main" id="{17465883-7E02-6F46-84DF-A3A416D9D26A}"/>
              </a:ext>
            </a:extLst>
          </p:cNvPr>
          <p:cNvPicPr>
            <a:picLocks noChangeAspect="1"/>
          </p:cNvPicPr>
          <p:nvPr/>
        </p:nvPicPr>
        <p:blipFill>
          <a:blip r:embed="rId5"/>
          <a:stretch>
            <a:fillRect/>
          </a:stretch>
        </p:blipFill>
        <p:spPr>
          <a:xfrm>
            <a:off x="5062918" y="5176237"/>
            <a:ext cx="9030451" cy="2138714"/>
          </a:xfrm>
          <a:prstGeom prst="rect">
            <a:avLst/>
          </a:prstGeom>
        </p:spPr>
      </p:pic>
      <p:pic>
        <p:nvPicPr>
          <p:cNvPr id="3" name="Picture 2">
            <a:extLst>
              <a:ext uri="{FF2B5EF4-FFF2-40B4-BE49-F238E27FC236}">
                <a16:creationId xmlns:a16="http://schemas.microsoft.com/office/drawing/2014/main" id="{DAD15652-222E-114E-8116-8A341F547445}"/>
              </a:ext>
            </a:extLst>
          </p:cNvPr>
          <p:cNvPicPr>
            <a:picLocks noChangeAspect="1"/>
          </p:cNvPicPr>
          <p:nvPr/>
        </p:nvPicPr>
        <p:blipFill>
          <a:blip r:embed="rId6"/>
          <a:stretch>
            <a:fillRect/>
          </a:stretch>
        </p:blipFill>
        <p:spPr>
          <a:xfrm>
            <a:off x="5062917" y="4602642"/>
            <a:ext cx="1989659" cy="573595"/>
          </a:xfrm>
          <a:prstGeom prst="rect">
            <a:avLst/>
          </a:prstGeom>
        </p:spPr>
      </p:pic>
    </p:spTree>
    <p:extLst>
      <p:ext uri="{BB962C8B-B14F-4D97-AF65-F5344CB8AC3E}">
        <p14:creationId xmlns:p14="http://schemas.microsoft.com/office/powerpoint/2010/main" val="1268477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417AF-572D-EE4E-8088-0588C2571EFF}"/>
              </a:ext>
            </a:extLst>
          </p:cNvPr>
          <p:cNvPicPr>
            <a:picLocks noChangeAspect="1"/>
          </p:cNvPicPr>
          <p:nvPr/>
        </p:nvPicPr>
        <p:blipFill>
          <a:blip r:embed="rId3"/>
          <a:stretch>
            <a:fillRect/>
          </a:stretch>
        </p:blipFill>
        <p:spPr>
          <a:xfrm>
            <a:off x="546463" y="2931233"/>
            <a:ext cx="9474200" cy="368300"/>
          </a:xfrm>
          <a:prstGeom prst="rect">
            <a:avLst/>
          </a:prstGeom>
        </p:spPr>
      </p:pic>
      <p:pic>
        <p:nvPicPr>
          <p:cNvPr id="4" name="Picture 3">
            <a:extLst>
              <a:ext uri="{FF2B5EF4-FFF2-40B4-BE49-F238E27FC236}">
                <a16:creationId xmlns:a16="http://schemas.microsoft.com/office/drawing/2014/main" id="{BA49181F-38DB-A64E-9A80-37EF4783C087}"/>
              </a:ext>
            </a:extLst>
          </p:cNvPr>
          <p:cNvPicPr>
            <a:picLocks noChangeAspect="1"/>
          </p:cNvPicPr>
          <p:nvPr/>
        </p:nvPicPr>
        <p:blipFill>
          <a:blip r:embed="rId4"/>
          <a:stretch>
            <a:fillRect/>
          </a:stretch>
        </p:blipFill>
        <p:spPr>
          <a:xfrm>
            <a:off x="506707" y="3409577"/>
            <a:ext cx="13698898" cy="2433898"/>
          </a:xfrm>
          <a:prstGeom prst="rect">
            <a:avLst/>
          </a:prstGeom>
        </p:spPr>
      </p:pic>
      <p:sp>
        <p:nvSpPr>
          <p:cNvPr id="5" name="Title 5">
            <a:extLst>
              <a:ext uri="{FF2B5EF4-FFF2-40B4-BE49-F238E27FC236}">
                <a16:creationId xmlns:a16="http://schemas.microsoft.com/office/drawing/2014/main" id="{2436531E-DF0C-674B-86DB-F30ACCC183F1}"/>
              </a:ext>
            </a:extLst>
          </p:cNvPr>
          <p:cNvSpPr>
            <a:spLocks noGrp="1"/>
          </p:cNvSpPr>
          <p:nvPr>
            <p:ph type="title"/>
          </p:nvPr>
        </p:nvSpPr>
        <p:spPr/>
        <p:txBody>
          <a:bodyPr/>
          <a:lstStyle/>
          <a:p>
            <a:r>
              <a:rPr lang="en-US" dirty="0"/>
              <a:t>AWS App2Container</a:t>
            </a:r>
            <a:br>
              <a:rPr lang="en-GB" dirty="0"/>
            </a:br>
            <a:endParaRPr lang="en-US" dirty="0"/>
          </a:p>
        </p:txBody>
      </p:sp>
      <p:sp>
        <p:nvSpPr>
          <p:cNvPr id="8" name="Text Placeholder 7">
            <a:extLst>
              <a:ext uri="{FF2B5EF4-FFF2-40B4-BE49-F238E27FC236}">
                <a16:creationId xmlns:a16="http://schemas.microsoft.com/office/drawing/2014/main" id="{5158E47C-D3DC-424B-B945-D116849299EE}"/>
              </a:ext>
            </a:extLst>
          </p:cNvPr>
          <p:cNvSpPr>
            <a:spLocks noGrp="1"/>
          </p:cNvSpPr>
          <p:nvPr>
            <p:ph type="body" sz="quarter" idx="4294967295"/>
          </p:nvPr>
        </p:nvSpPr>
        <p:spPr/>
        <p:txBody>
          <a:bodyPr/>
          <a:lstStyle/>
          <a:p>
            <a:r>
              <a:rPr lang="en-US" dirty="0"/>
              <a:t>Step 3- Create Deployment Artifacts</a:t>
            </a:r>
          </a:p>
          <a:p>
            <a:endParaRPr lang="en-US" dirty="0"/>
          </a:p>
        </p:txBody>
      </p:sp>
    </p:spTree>
    <p:extLst>
      <p:ext uri="{BB962C8B-B14F-4D97-AF65-F5344CB8AC3E}">
        <p14:creationId xmlns:p14="http://schemas.microsoft.com/office/powerpoint/2010/main" val="3842910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ploy-cloudformation-1">
            <a:extLst>
              <a:ext uri="{FF2B5EF4-FFF2-40B4-BE49-F238E27FC236}">
                <a16:creationId xmlns:a16="http://schemas.microsoft.com/office/drawing/2014/main" id="{A3359BE3-07F2-C949-A26C-46FD57D3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760" y="3407799"/>
            <a:ext cx="11752880" cy="39788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CEA6C1D-4A73-1B42-B819-092BEE89F504}"/>
              </a:ext>
            </a:extLst>
          </p:cNvPr>
          <p:cNvPicPr>
            <a:picLocks noChangeAspect="1"/>
          </p:cNvPicPr>
          <p:nvPr/>
        </p:nvPicPr>
        <p:blipFill>
          <a:blip r:embed="rId4"/>
          <a:stretch>
            <a:fillRect/>
          </a:stretch>
        </p:blipFill>
        <p:spPr>
          <a:xfrm>
            <a:off x="473212" y="2108723"/>
            <a:ext cx="13385487" cy="1010226"/>
          </a:xfrm>
          <a:prstGeom prst="rect">
            <a:avLst/>
          </a:prstGeom>
        </p:spPr>
      </p:pic>
      <p:sp>
        <p:nvSpPr>
          <p:cNvPr id="8" name="Title 5">
            <a:extLst>
              <a:ext uri="{FF2B5EF4-FFF2-40B4-BE49-F238E27FC236}">
                <a16:creationId xmlns:a16="http://schemas.microsoft.com/office/drawing/2014/main" id="{A22109D8-0C9E-3C48-8761-A83CD273FC28}"/>
              </a:ext>
            </a:extLst>
          </p:cNvPr>
          <p:cNvSpPr>
            <a:spLocks noGrp="1"/>
          </p:cNvSpPr>
          <p:nvPr>
            <p:ph type="title"/>
          </p:nvPr>
        </p:nvSpPr>
        <p:spPr/>
        <p:txBody>
          <a:bodyPr/>
          <a:lstStyle/>
          <a:p>
            <a:r>
              <a:rPr lang="en-US" dirty="0"/>
              <a:t>AWS App2Container</a:t>
            </a:r>
            <a:br>
              <a:rPr lang="en-GB" dirty="0"/>
            </a:br>
            <a:endParaRPr lang="en-US" dirty="0"/>
          </a:p>
        </p:txBody>
      </p:sp>
      <p:sp>
        <p:nvSpPr>
          <p:cNvPr id="7" name="Text Placeholder 6">
            <a:extLst>
              <a:ext uri="{FF2B5EF4-FFF2-40B4-BE49-F238E27FC236}">
                <a16:creationId xmlns:a16="http://schemas.microsoft.com/office/drawing/2014/main" id="{F32980C1-987C-E140-B2CB-17EFDFBEE6AA}"/>
              </a:ext>
            </a:extLst>
          </p:cNvPr>
          <p:cNvSpPr>
            <a:spLocks noGrp="1"/>
          </p:cNvSpPr>
          <p:nvPr>
            <p:ph type="body" sz="quarter" idx="4294967295"/>
          </p:nvPr>
        </p:nvSpPr>
        <p:spPr/>
        <p:txBody>
          <a:bodyPr/>
          <a:lstStyle/>
          <a:p>
            <a:r>
              <a:rPr lang="en-US" dirty="0"/>
              <a:t>Step 4 - Deploy to AWS Cloud</a:t>
            </a:r>
          </a:p>
          <a:p>
            <a:endParaRPr lang="en-US" dirty="0"/>
          </a:p>
          <a:p>
            <a:endParaRPr lang="en-US" dirty="0"/>
          </a:p>
        </p:txBody>
      </p:sp>
    </p:spTree>
    <p:extLst>
      <p:ext uri="{BB962C8B-B14F-4D97-AF65-F5344CB8AC3E}">
        <p14:creationId xmlns:p14="http://schemas.microsoft.com/office/powerpoint/2010/main" val="854306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896FB0-F177-4E4F-BEB2-8BDEC424737A}"/>
              </a:ext>
            </a:extLst>
          </p:cNvPr>
          <p:cNvPicPr>
            <a:picLocks noChangeAspect="1"/>
          </p:cNvPicPr>
          <p:nvPr/>
        </p:nvPicPr>
        <p:blipFill>
          <a:blip r:embed="rId3"/>
          <a:stretch>
            <a:fillRect/>
          </a:stretch>
        </p:blipFill>
        <p:spPr>
          <a:xfrm>
            <a:off x="259404" y="3485540"/>
            <a:ext cx="6213475" cy="2877263"/>
          </a:xfrm>
          <a:prstGeom prst="rect">
            <a:avLst/>
          </a:prstGeom>
        </p:spPr>
      </p:pic>
      <p:pic>
        <p:nvPicPr>
          <p:cNvPr id="11" name="Picture 10">
            <a:extLst>
              <a:ext uri="{FF2B5EF4-FFF2-40B4-BE49-F238E27FC236}">
                <a16:creationId xmlns:a16="http://schemas.microsoft.com/office/drawing/2014/main" id="{3E95A635-6922-BD42-9303-4C33419B187F}"/>
              </a:ext>
            </a:extLst>
          </p:cNvPr>
          <p:cNvPicPr>
            <a:picLocks noChangeAspect="1"/>
          </p:cNvPicPr>
          <p:nvPr/>
        </p:nvPicPr>
        <p:blipFill>
          <a:blip r:embed="rId4"/>
          <a:stretch>
            <a:fillRect/>
          </a:stretch>
        </p:blipFill>
        <p:spPr>
          <a:xfrm>
            <a:off x="7700252" y="4457667"/>
            <a:ext cx="6639566" cy="1090490"/>
          </a:xfrm>
          <a:prstGeom prst="rect">
            <a:avLst/>
          </a:prstGeom>
        </p:spPr>
      </p:pic>
      <p:pic>
        <p:nvPicPr>
          <p:cNvPr id="15" name="Picture 14">
            <a:extLst>
              <a:ext uri="{FF2B5EF4-FFF2-40B4-BE49-F238E27FC236}">
                <a16:creationId xmlns:a16="http://schemas.microsoft.com/office/drawing/2014/main" id="{57E97A11-019C-BD45-BB70-7685E5ACB651}"/>
              </a:ext>
            </a:extLst>
          </p:cNvPr>
          <p:cNvPicPr>
            <a:picLocks noChangeAspect="1"/>
          </p:cNvPicPr>
          <p:nvPr/>
        </p:nvPicPr>
        <p:blipFill>
          <a:blip r:embed="rId5"/>
          <a:stretch>
            <a:fillRect/>
          </a:stretch>
        </p:blipFill>
        <p:spPr>
          <a:xfrm>
            <a:off x="259404" y="2413465"/>
            <a:ext cx="3741096" cy="1072075"/>
          </a:xfrm>
          <a:prstGeom prst="rect">
            <a:avLst/>
          </a:prstGeom>
        </p:spPr>
      </p:pic>
      <p:cxnSp>
        <p:nvCxnSpPr>
          <p:cNvPr id="8" name="Straight Arrow Connector 7">
            <a:extLst>
              <a:ext uri="{FF2B5EF4-FFF2-40B4-BE49-F238E27FC236}">
                <a16:creationId xmlns:a16="http://schemas.microsoft.com/office/drawing/2014/main" id="{A3AF3076-AB65-344D-ACD5-1CF0828E244C}"/>
              </a:ext>
            </a:extLst>
          </p:cNvPr>
          <p:cNvCxnSpPr>
            <a:cxnSpLocks/>
          </p:cNvCxnSpPr>
          <p:nvPr/>
        </p:nvCxnSpPr>
        <p:spPr>
          <a:xfrm>
            <a:off x="4286250" y="4114800"/>
            <a:ext cx="291363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A91BF8C-B2D4-0146-95E7-38A83FB4F637}"/>
              </a:ext>
            </a:extLst>
          </p:cNvPr>
          <p:cNvPicPr>
            <a:picLocks noChangeAspect="1"/>
          </p:cNvPicPr>
          <p:nvPr/>
        </p:nvPicPr>
        <p:blipFill>
          <a:blip r:embed="rId6"/>
          <a:stretch>
            <a:fillRect/>
          </a:stretch>
        </p:blipFill>
        <p:spPr>
          <a:xfrm>
            <a:off x="7315200" y="3922301"/>
            <a:ext cx="3765045" cy="537863"/>
          </a:xfrm>
          <a:prstGeom prst="rect">
            <a:avLst/>
          </a:prstGeom>
        </p:spPr>
      </p:pic>
      <p:sp>
        <p:nvSpPr>
          <p:cNvPr id="4" name="Title 3">
            <a:extLst>
              <a:ext uri="{FF2B5EF4-FFF2-40B4-BE49-F238E27FC236}">
                <a16:creationId xmlns:a16="http://schemas.microsoft.com/office/drawing/2014/main" id="{DE0CF0E5-E521-524C-A5DD-A199D7037D50}"/>
              </a:ext>
            </a:extLst>
          </p:cNvPr>
          <p:cNvSpPr>
            <a:spLocks noGrp="1"/>
          </p:cNvSpPr>
          <p:nvPr>
            <p:ph type="title"/>
          </p:nvPr>
        </p:nvSpPr>
        <p:spPr/>
        <p:txBody>
          <a:bodyPr/>
          <a:lstStyle/>
          <a:p>
            <a:r>
              <a:rPr lang="en-US" dirty="0"/>
              <a:t>App2Container Artifacts</a:t>
            </a:r>
            <a:br>
              <a:rPr lang="en-GB" dirty="0"/>
            </a:br>
            <a:endParaRPr lang="en-US" dirty="0"/>
          </a:p>
        </p:txBody>
      </p:sp>
      <p:sp>
        <p:nvSpPr>
          <p:cNvPr id="6" name="Text Placeholder 5">
            <a:extLst>
              <a:ext uri="{FF2B5EF4-FFF2-40B4-BE49-F238E27FC236}">
                <a16:creationId xmlns:a16="http://schemas.microsoft.com/office/drawing/2014/main" id="{FB8BA8AB-B3ED-6142-9260-26BE4031140A}"/>
              </a:ext>
            </a:extLst>
          </p:cNvPr>
          <p:cNvSpPr>
            <a:spLocks noGrp="1"/>
          </p:cNvSpPr>
          <p:nvPr>
            <p:ph type="body" sz="quarter" idx="4294967295"/>
          </p:nvPr>
        </p:nvSpPr>
        <p:spPr/>
        <p:txBody>
          <a:bodyPr/>
          <a:lstStyle/>
          <a:p>
            <a:r>
              <a:rPr lang="en-US" dirty="0"/>
              <a:t>Packing the monolith</a:t>
            </a:r>
          </a:p>
          <a:p>
            <a:endParaRPr lang="en-US" dirty="0"/>
          </a:p>
        </p:txBody>
      </p:sp>
    </p:spTree>
    <p:extLst>
      <p:ext uri="{BB962C8B-B14F-4D97-AF65-F5344CB8AC3E}">
        <p14:creationId xmlns:p14="http://schemas.microsoft.com/office/powerpoint/2010/main" val="979486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50AD-374D-4E4B-931A-D5B9998FE49F}"/>
              </a:ext>
            </a:extLst>
          </p:cNvPr>
          <p:cNvSpPr txBox="1">
            <a:spLocks/>
          </p:cNvSpPr>
          <p:nvPr/>
        </p:nvSpPr>
        <p:spPr>
          <a:xfrm>
            <a:off x="-887179" y="2823909"/>
            <a:ext cx="13126720" cy="894078"/>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731520">
              <a:lnSpc>
                <a:spcPct val="90000"/>
              </a:lnSpc>
              <a:spcBef>
                <a:spcPct val="0"/>
              </a:spcBef>
              <a:defRPr sz="44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hangingPunct="1"/>
            <a:r>
              <a:rPr lang="en-US" b="0" kern="1200" dirty="0">
                <a:solidFill>
                  <a:srgbClr val="FFFFFF"/>
                </a:solidFill>
                <a:latin typeface="Amazon Ember Light"/>
              </a:rPr>
              <a:t>There is no economy of scale in software</a:t>
            </a:r>
          </a:p>
        </p:txBody>
      </p:sp>
      <p:sp>
        <p:nvSpPr>
          <p:cNvPr id="3" name="Title 1">
            <a:extLst>
              <a:ext uri="{FF2B5EF4-FFF2-40B4-BE49-F238E27FC236}">
                <a16:creationId xmlns:a16="http://schemas.microsoft.com/office/drawing/2014/main" id="{56CD3E44-3726-1E48-AD96-C1875E9C4DD2}"/>
              </a:ext>
            </a:extLst>
          </p:cNvPr>
          <p:cNvSpPr txBox="1">
            <a:spLocks/>
          </p:cNvSpPr>
          <p:nvPr/>
        </p:nvSpPr>
        <p:spPr>
          <a:xfrm>
            <a:off x="751840" y="4114803"/>
            <a:ext cx="13126720" cy="894078"/>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731520">
              <a:lnSpc>
                <a:spcPct val="90000"/>
              </a:lnSpc>
              <a:spcBef>
                <a:spcPct val="0"/>
              </a:spcBef>
              <a:defRPr sz="44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hangingPunct="1"/>
            <a:r>
              <a:rPr lang="en-US" sz="6000" b="0" spc="-118" dirty="0">
                <a:ln w="3175">
                  <a:noFill/>
                </a:ln>
                <a:solidFill>
                  <a:schemeClr val="accent2"/>
                </a:solidFill>
                <a:ea typeface="Amazon Ember Heavy" panose="020B0803020204020204" pitchFamily="34" charset="0"/>
                <a:cs typeface="Amazon Ember Heavy" panose="020B0803020204020204" pitchFamily="34" charset="0"/>
              </a:rPr>
              <a:t>Smaller changes are better</a:t>
            </a:r>
          </a:p>
        </p:txBody>
      </p:sp>
    </p:spTree>
    <p:extLst>
      <p:ext uri="{BB962C8B-B14F-4D97-AF65-F5344CB8AC3E}">
        <p14:creationId xmlns:p14="http://schemas.microsoft.com/office/powerpoint/2010/main" val="316876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 9.87654E-7 L 0 -0.07778 " pathEditMode="relative" rAng="0" ptsTypes="AA">
                                      <p:cBhvr>
                                        <p:cTn id="9" dur="500" spd="-100000" fill="hold"/>
                                        <p:tgtEl>
                                          <p:spTgt spid="2"/>
                                        </p:tgtEl>
                                        <p:attrNameLst>
                                          <p:attrName>ppt_x</p:attrName>
                                          <p:attrName>ppt_y</p:attrName>
                                        </p:attrNameLst>
                                      </p:cBhvr>
                                      <p:rCtr x="0" y="-3889"/>
                                    </p:animMotion>
                                  </p:childTnLst>
                                </p:cTn>
                              </p:par>
                              <p:par>
                                <p:cTn id="10" presetID="10" presetClass="entr" presetSubtype="0"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250"/>
                                  </p:stCondLst>
                                  <p:childTnLst>
                                    <p:animMotion origin="layout" path="M 0 -9.87654E-7 L 0 0.0642 " pathEditMode="relative" rAng="0" ptsTypes="AA">
                                      <p:cBhvr>
                                        <p:cTn id="14" dur="500" spd="-100000" fill="hold"/>
                                        <p:tgtEl>
                                          <p:spTgt spid="3"/>
                                        </p:tgtEl>
                                        <p:attrNameLst>
                                          <p:attrName>ppt_x</p:attrName>
                                          <p:attrName>ppt_y</p:attrName>
                                        </p:attrNameLst>
                                      </p:cBhvr>
                                      <p:rCtr x="0" y="32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FA8375-FE37-BC48-9F55-496B2F3B4BD0}"/>
              </a:ext>
            </a:extLst>
          </p:cNvPr>
          <p:cNvSpPr txBox="1">
            <a:spLocks/>
          </p:cNvSpPr>
          <p:nvPr/>
        </p:nvSpPr>
        <p:spPr>
          <a:xfrm>
            <a:off x="442043" y="2946556"/>
            <a:ext cx="4432253" cy="1366232"/>
          </a:xfrm>
          <a:prstGeom prst="rect">
            <a:avLst/>
          </a:prstGeom>
          <a:noFill/>
          <a:ln w="38100" cap="flat" cmpd="sng" algn="ctr">
            <a:noFill/>
            <a:prstDash val="solid"/>
          </a:ln>
          <a:effectLst/>
        </p:spPr>
        <p:txBody>
          <a:bodyPr rtlCol="0" anchor="ctr"/>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6000" spc="-118" dirty="0">
                <a:ln w="3175">
                  <a:noFill/>
                </a:ln>
                <a:solidFill>
                  <a:schemeClr val="accent2"/>
                </a:solidFill>
                <a:ea typeface="Amazon Ember Heavy" panose="020B0803020204020204" pitchFamily="34" charset="0"/>
                <a:cs typeface="Amazon Ember Heavy" panose="020B0803020204020204" pitchFamily="34" charset="0"/>
              </a:rPr>
              <a:t>Change one small thing</a:t>
            </a:r>
            <a:br>
              <a:rPr lang="en-US" sz="6000" spc="-118" dirty="0">
                <a:ln w="3175">
                  <a:noFill/>
                </a:ln>
                <a:solidFill>
                  <a:schemeClr val="accent2"/>
                </a:solidFill>
                <a:ea typeface="Amazon Ember Heavy" panose="020B0803020204020204" pitchFamily="34" charset="0"/>
                <a:cs typeface="Amazon Ember Heavy" panose="020B0803020204020204" pitchFamily="34" charset="0"/>
              </a:rPr>
            </a:br>
            <a:r>
              <a:rPr lang="en-US" sz="6000" spc="-118" dirty="0">
                <a:ln w="3175">
                  <a:noFill/>
                </a:ln>
                <a:solidFill>
                  <a:schemeClr val="accent2"/>
                </a:solidFill>
                <a:ea typeface="Amazon Ember Heavy" panose="020B0803020204020204" pitchFamily="34" charset="0"/>
                <a:cs typeface="Amazon Ember Heavy" panose="020B0803020204020204" pitchFamily="34" charset="0"/>
              </a:rPr>
              <a:t>at a time</a:t>
            </a:r>
          </a:p>
        </p:txBody>
      </p:sp>
      <p:sp>
        <p:nvSpPr>
          <p:cNvPr id="5" name="Content Placeholder 2">
            <a:extLst>
              <a:ext uri="{FF2B5EF4-FFF2-40B4-BE49-F238E27FC236}">
                <a16:creationId xmlns:a16="http://schemas.microsoft.com/office/drawing/2014/main" id="{14B45B7E-986A-674E-901A-D71AC65F8547}"/>
              </a:ext>
            </a:extLst>
          </p:cNvPr>
          <p:cNvSpPr txBox="1">
            <a:spLocks/>
          </p:cNvSpPr>
          <p:nvPr/>
        </p:nvSpPr>
        <p:spPr>
          <a:xfrm>
            <a:off x="9072430" y="1462153"/>
            <a:ext cx="4330646" cy="675550"/>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3200" dirty="0">
                <a:solidFill>
                  <a:srgbClr val="FFFFFF"/>
                </a:solidFill>
                <a:latin typeface="Amazon Ember"/>
                <a:cs typeface="Amazon Ember" panose="020B0603020204020204" pitchFamily="34" charset="0"/>
              </a:rPr>
              <a:t>tell if it breaks</a:t>
            </a:r>
          </a:p>
        </p:txBody>
      </p:sp>
      <p:sp>
        <p:nvSpPr>
          <p:cNvPr id="6" name="Content Placeholder 2">
            <a:extLst>
              <a:ext uri="{FF2B5EF4-FFF2-40B4-BE49-F238E27FC236}">
                <a16:creationId xmlns:a16="http://schemas.microsoft.com/office/drawing/2014/main" id="{4715D93B-58F5-0F45-9282-1515A5D55B2B}"/>
              </a:ext>
            </a:extLst>
          </p:cNvPr>
          <p:cNvSpPr txBox="1">
            <a:spLocks/>
          </p:cNvSpPr>
          <p:nvPr/>
        </p:nvSpPr>
        <p:spPr>
          <a:xfrm>
            <a:off x="9072430" y="3330909"/>
            <a:ext cx="4092851" cy="1130062"/>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3200" dirty="0">
                <a:solidFill>
                  <a:srgbClr val="FFFFFF"/>
                </a:solidFill>
                <a:latin typeface="Amazon Ember"/>
                <a:cs typeface="Amazon Ember" panose="020B0603020204020204" pitchFamily="34" charset="0"/>
              </a:rPr>
              <a:t>roll back to </a:t>
            </a:r>
            <a:br>
              <a:rPr lang="en-US" sz="3200" dirty="0">
                <a:solidFill>
                  <a:srgbClr val="FFFFFF"/>
                </a:solidFill>
                <a:latin typeface="Amazon Ember"/>
                <a:cs typeface="Amazon Ember" panose="020B0603020204020204" pitchFamily="34" charset="0"/>
              </a:rPr>
            </a:br>
            <a:r>
              <a:rPr lang="en-US" sz="3200" dirty="0">
                <a:solidFill>
                  <a:srgbClr val="FFFFFF"/>
                </a:solidFill>
                <a:latin typeface="Amazon Ember"/>
                <a:cs typeface="Amazon Ember" panose="020B0603020204020204" pitchFamily="34" charset="0"/>
              </a:rPr>
              <a:t>previous version</a:t>
            </a:r>
          </a:p>
        </p:txBody>
      </p:sp>
      <p:sp>
        <p:nvSpPr>
          <p:cNvPr id="7" name="Content Placeholder 2">
            <a:extLst>
              <a:ext uri="{FF2B5EF4-FFF2-40B4-BE49-F238E27FC236}">
                <a16:creationId xmlns:a16="http://schemas.microsoft.com/office/drawing/2014/main" id="{5ABB91F8-C23C-4E42-9EE3-792850D201DE}"/>
              </a:ext>
            </a:extLst>
          </p:cNvPr>
          <p:cNvSpPr txBox="1">
            <a:spLocks/>
          </p:cNvSpPr>
          <p:nvPr/>
        </p:nvSpPr>
        <p:spPr>
          <a:xfrm>
            <a:off x="9072430" y="5426919"/>
            <a:ext cx="3660302" cy="1130062"/>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3200" dirty="0">
                <a:solidFill>
                  <a:srgbClr val="FFFFFF"/>
                </a:solidFill>
                <a:latin typeface="Amazon Ember"/>
                <a:cs typeface="Amazon Ember" panose="020B0603020204020204" pitchFamily="34" charset="0"/>
              </a:rPr>
              <a:t>measure time </a:t>
            </a:r>
            <a:br>
              <a:rPr lang="en-US" sz="3200" dirty="0">
                <a:solidFill>
                  <a:srgbClr val="FFFFFF"/>
                </a:solidFill>
                <a:latin typeface="Amazon Ember"/>
                <a:cs typeface="Amazon Ember" panose="020B0603020204020204" pitchFamily="34" charset="0"/>
              </a:rPr>
            </a:br>
            <a:r>
              <a:rPr lang="en-US" sz="3200" dirty="0">
                <a:solidFill>
                  <a:srgbClr val="FFFFFF"/>
                </a:solidFill>
                <a:latin typeface="Amazon Ember"/>
                <a:cs typeface="Amazon Ember" panose="020B0603020204020204" pitchFamily="34" charset="0"/>
              </a:rPr>
              <a:t>to value</a:t>
            </a:r>
          </a:p>
        </p:txBody>
      </p:sp>
      <p:sp>
        <p:nvSpPr>
          <p:cNvPr id="8" name="Rectangle 7">
            <a:extLst>
              <a:ext uri="{FF2B5EF4-FFF2-40B4-BE49-F238E27FC236}">
                <a16:creationId xmlns:a16="http://schemas.microsoft.com/office/drawing/2014/main" id="{9E044828-7E54-BA42-BF4B-1983FD5940E2}"/>
              </a:ext>
            </a:extLst>
          </p:cNvPr>
          <p:cNvSpPr/>
          <p:nvPr/>
        </p:nvSpPr>
        <p:spPr>
          <a:xfrm>
            <a:off x="5002715" y="1507541"/>
            <a:ext cx="1891865" cy="584775"/>
          </a:xfrm>
          <a:prstGeom prst="rect">
            <a:avLst/>
          </a:prstGeom>
        </p:spPr>
        <p:txBody>
          <a:bodyPr wrap="none">
            <a:spAutoFit/>
          </a:bodyPr>
          <a:lstStyle/>
          <a:p>
            <a:pPr defTabSz="731520" hangingPunct="1">
              <a:spcBef>
                <a:spcPct val="20000"/>
              </a:spcBef>
              <a:defRPr/>
            </a:pPr>
            <a:r>
              <a:rPr lang="en-US" sz="3200" kern="1200" dirty="0">
                <a:solidFill>
                  <a:srgbClr val="FFFFFF"/>
                </a:solidFill>
                <a:ea typeface="+mn-ea"/>
                <a:cs typeface="+mn-cs"/>
              </a:rPr>
              <a:t>Easier to </a:t>
            </a:r>
          </a:p>
        </p:txBody>
      </p:sp>
      <p:cxnSp>
        <p:nvCxnSpPr>
          <p:cNvPr id="9" name="Straight Connector 8">
            <a:extLst>
              <a:ext uri="{FF2B5EF4-FFF2-40B4-BE49-F238E27FC236}">
                <a16:creationId xmlns:a16="http://schemas.microsoft.com/office/drawing/2014/main" id="{C4C96C7E-42C1-CE4C-9031-BE89DCC31BBE}"/>
              </a:ext>
            </a:extLst>
          </p:cNvPr>
          <p:cNvCxnSpPr/>
          <p:nvPr/>
        </p:nvCxnSpPr>
        <p:spPr>
          <a:xfrm>
            <a:off x="7955929" y="-238538"/>
            <a:ext cx="0" cy="8229600"/>
          </a:xfrm>
          <a:prstGeom prst="line">
            <a:avLst/>
          </a:prstGeom>
          <a:noFill/>
          <a:ln w="31750" cap="flat" cmpd="sng" algn="ctr">
            <a:solidFill>
              <a:srgbClr val="FFFFFF"/>
            </a:solidFill>
            <a:prstDash val="solid"/>
          </a:ln>
          <a:effectLst/>
        </p:spPr>
      </p:cxnSp>
      <p:sp>
        <p:nvSpPr>
          <p:cNvPr id="10" name="Oval 9">
            <a:extLst>
              <a:ext uri="{FF2B5EF4-FFF2-40B4-BE49-F238E27FC236}">
                <a16:creationId xmlns:a16="http://schemas.microsoft.com/office/drawing/2014/main" id="{AFE44DD6-0FD0-A849-B7F9-9889D8D4E780}"/>
              </a:ext>
            </a:extLst>
          </p:cNvPr>
          <p:cNvSpPr/>
          <p:nvPr/>
        </p:nvSpPr>
        <p:spPr>
          <a:xfrm>
            <a:off x="7136662" y="980661"/>
            <a:ext cx="1638534" cy="1638534"/>
          </a:xfrm>
          <a:prstGeom prst="ellipse">
            <a:avLst/>
          </a:prstGeom>
          <a:gradFill>
            <a:gsLst>
              <a:gs pos="31000">
                <a:schemeClr val="accent1">
                  <a:lumMod val="60000"/>
                  <a:lumOff val="40000"/>
                </a:schemeClr>
              </a:gs>
              <a:gs pos="100000">
                <a:srgbClr val="384C87"/>
              </a:gs>
            </a:gsLst>
            <a:lin ang="5400000" scaled="0"/>
          </a:gradFill>
          <a:ln w="31750" cap="flat" cmpd="sng" algn="ctr">
            <a:solidFill>
              <a:srgbClr val="FFFFFF"/>
            </a:solidFill>
            <a:prstDash val="solid"/>
          </a:ln>
          <a:effectLst/>
        </p:spPr>
        <p:txBody>
          <a:bodyPr rtlCol="0" anchor="ctr"/>
          <a:lstStyle/>
          <a:p>
            <a:pPr algn="ctr" defTabSz="1463040" hangingPunct="1">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Oval 10">
            <a:extLst>
              <a:ext uri="{FF2B5EF4-FFF2-40B4-BE49-F238E27FC236}">
                <a16:creationId xmlns:a16="http://schemas.microsoft.com/office/drawing/2014/main" id="{BA66B316-B0F1-4C4D-BFB9-080EB7203AA7}"/>
              </a:ext>
            </a:extLst>
          </p:cNvPr>
          <p:cNvSpPr/>
          <p:nvPr/>
        </p:nvSpPr>
        <p:spPr>
          <a:xfrm>
            <a:off x="7136662" y="3076672"/>
            <a:ext cx="1638534" cy="1638534"/>
          </a:xfrm>
          <a:prstGeom prst="ellipse">
            <a:avLst/>
          </a:prstGeom>
          <a:gradFill>
            <a:gsLst>
              <a:gs pos="1961">
                <a:schemeClr val="accent1">
                  <a:lumMod val="60000"/>
                  <a:lumOff val="40000"/>
                </a:schemeClr>
              </a:gs>
              <a:gs pos="100000">
                <a:srgbClr val="384C87"/>
              </a:gs>
            </a:gsLst>
            <a:lin ang="5400000" scaled="0"/>
          </a:gradFill>
          <a:ln w="31750" cap="flat" cmpd="sng" algn="ctr">
            <a:solidFill>
              <a:srgbClr val="FFFFFF"/>
            </a:solidFill>
            <a:prstDash val="solid"/>
          </a:ln>
          <a:effectLst/>
        </p:spPr>
        <p:txBody>
          <a:bodyPr rtlCol="0" anchor="ctr"/>
          <a:lstStyle/>
          <a:p>
            <a:pPr algn="ctr" defTabSz="1463040" hangingPunct="1">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Oval 11">
            <a:extLst>
              <a:ext uri="{FF2B5EF4-FFF2-40B4-BE49-F238E27FC236}">
                <a16:creationId xmlns:a16="http://schemas.microsoft.com/office/drawing/2014/main" id="{4E21BF38-5BE7-284A-960A-8009490648FE}"/>
              </a:ext>
            </a:extLst>
          </p:cNvPr>
          <p:cNvSpPr/>
          <p:nvPr/>
        </p:nvSpPr>
        <p:spPr>
          <a:xfrm>
            <a:off x="7136662" y="5172681"/>
            <a:ext cx="1638534" cy="1638534"/>
          </a:xfrm>
          <a:prstGeom prst="ellipse">
            <a:avLst/>
          </a:prstGeom>
          <a:gradFill>
            <a:gsLst>
              <a:gs pos="1961">
                <a:schemeClr val="accent1">
                  <a:lumMod val="60000"/>
                  <a:lumOff val="40000"/>
                </a:schemeClr>
              </a:gs>
              <a:gs pos="100000">
                <a:srgbClr val="384C87"/>
              </a:gs>
            </a:gsLst>
            <a:lin ang="5400000" scaled="0"/>
          </a:gradFill>
          <a:ln w="31750" cap="flat" cmpd="sng" algn="ctr">
            <a:solidFill>
              <a:srgbClr val="FFFFFF"/>
            </a:solidFill>
            <a:prstDash val="solid"/>
          </a:ln>
          <a:effectLst/>
        </p:spPr>
        <p:txBody>
          <a:bodyPr rtlCol="0" anchor="ctr"/>
          <a:lstStyle/>
          <a:p>
            <a:pPr algn="ctr" defTabSz="1463040" hangingPunct="1">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12">
            <a:extLst>
              <a:ext uri="{FF2B5EF4-FFF2-40B4-BE49-F238E27FC236}">
                <a16:creationId xmlns:a16="http://schemas.microsoft.com/office/drawing/2014/main" id="{62DEFD1A-BED9-3C4F-A1DC-30601472E05E}"/>
              </a:ext>
            </a:extLst>
          </p:cNvPr>
          <p:cNvSpPr/>
          <p:nvPr/>
        </p:nvSpPr>
        <p:spPr>
          <a:xfrm>
            <a:off x="5002715" y="3603552"/>
            <a:ext cx="1891865" cy="584775"/>
          </a:xfrm>
          <a:prstGeom prst="rect">
            <a:avLst/>
          </a:prstGeom>
        </p:spPr>
        <p:txBody>
          <a:bodyPr wrap="none">
            <a:spAutoFit/>
          </a:bodyPr>
          <a:lstStyle/>
          <a:p>
            <a:pPr defTabSz="731520" hangingPunct="1">
              <a:spcBef>
                <a:spcPct val="20000"/>
              </a:spcBef>
              <a:defRPr/>
            </a:pPr>
            <a:r>
              <a:rPr lang="en-US" sz="3200" kern="1200" dirty="0">
                <a:solidFill>
                  <a:srgbClr val="FFFFFF"/>
                </a:solidFill>
                <a:ea typeface="+mn-ea"/>
                <a:cs typeface="+mn-cs"/>
              </a:rPr>
              <a:t>Easier to </a:t>
            </a:r>
          </a:p>
        </p:txBody>
      </p:sp>
      <p:sp>
        <p:nvSpPr>
          <p:cNvPr id="14" name="Rectangle 13">
            <a:extLst>
              <a:ext uri="{FF2B5EF4-FFF2-40B4-BE49-F238E27FC236}">
                <a16:creationId xmlns:a16="http://schemas.microsoft.com/office/drawing/2014/main" id="{11573444-213B-6742-9D0B-08C0224A3FC0}"/>
              </a:ext>
            </a:extLst>
          </p:cNvPr>
          <p:cNvSpPr/>
          <p:nvPr/>
        </p:nvSpPr>
        <p:spPr>
          <a:xfrm>
            <a:off x="5002715" y="5699562"/>
            <a:ext cx="1891865" cy="584775"/>
          </a:xfrm>
          <a:prstGeom prst="rect">
            <a:avLst/>
          </a:prstGeom>
        </p:spPr>
        <p:txBody>
          <a:bodyPr wrap="none">
            <a:spAutoFit/>
          </a:bodyPr>
          <a:lstStyle/>
          <a:p>
            <a:pPr defTabSz="731520" hangingPunct="1">
              <a:spcBef>
                <a:spcPct val="20000"/>
              </a:spcBef>
              <a:defRPr/>
            </a:pPr>
            <a:r>
              <a:rPr lang="en-US" sz="3200" kern="1200" dirty="0">
                <a:solidFill>
                  <a:srgbClr val="FFFFFF"/>
                </a:solidFill>
                <a:ea typeface="+mn-ea"/>
                <a:cs typeface="+mn-cs"/>
              </a:rPr>
              <a:t>Easier to </a:t>
            </a:r>
          </a:p>
        </p:txBody>
      </p:sp>
      <p:grpSp>
        <p:nvGrpSpPr>
          <p:cNvPr id="15" name="Group 14">
            <a:extLst>
              <a:ext uri="{FF2B5EF4-FFF2-40B4-BE49-F238E27FC236}">
                <a16:creationId xmlns:a16="http://schemas.microsoft.com/office/drawing/2014/main" id="{BD3783F0-37D1-B643-BAF1-8F89FE01A724}"/>
              </a:ext>
            </a:extLst>
          </p:cNvPr>
          <p:cNvGrpSpPr/>
          <p:nvPr/>
        </p:nvGrpSpPr>
        <p:grpSpPr>
          <a:xfrm>
            <a:off x="7496372" y="5622620"/>
            <a:ext cx="919114" cy="738664"/>
            <a:chOff x="1608739" y="443230"/>
            <a:chExt cx="1515462" cy="1217930"/>
          </a:xfrm>
        </p:grpSpPr>
        <p:sp>
          <p:nvSpPr>
            <p:cNvPr id="16" name="Freeform: Shape 20">
              <a:extLst>
                <a:ext uri="{FF2B5EF4-FFF2-40B4-BE49-F238E27FC236}">
                  <a16:creationId xmlns:a16="http://schemas.microsoft.com/office/drawing/2014/main" id="{FE217D36-8374-6340-A2F9-0DF1E9AE2FC3}"/>
                </a:ext>
              </a:extLst>
            </p:cNvPr>
            <p:cNvSpPr/>
            <p:nvPr/>
          </p:nvSpPr>
          <p:spPr>
            <a:xfrm>
              <a:off x="1608739" y="443230"/>
              <a:ext cx="1096010" cy="1096010"/>
            </a:xfrm>
            <a:custGeom>
              <a:avLst/>
              <a:gdLst>
                <a:gd name="connsiteX0" fmla="*/ 100331 w 510540"/>
                <a:gd name="connsiteY0" fmla="*/ 0 h 510540"/>
                <a:gd name="connsiteX1" fmla="*/ 410209 w 510540"/>
                <a:gd name="connsiteY1" fmla="*/ 0 h 510540"/>
                <a:gd name="connsiteX2" fmla="*/ 510540 w 510540"/>
                <a:gd name="connsiteY2" fmla="*/ 100331 h 510540"/>
                <a:gd name="connsiteX3" fmla="*/ 510540 w 510540"/>
                <a:gd name="connsiteY3" fmla="*/ 297180 h 510540"/>
                <a:gd name="connsiteX4" fmla="*/ 510540 w 510540"/>
                <a:gd name="connsiteY4" fmla="*/ 410209 h 510540"/>
                <a:gd name="connsiteX5" fmla="*/ 510540 w 510540"/>
                <a:gd name="connsiteY5" fmla="*/ 510540 h 510540"/>
                <a:gd name="connsiteX6" fmla="*/ 410209 w 510540"/>
                <a:gd name="connsiteY6" fmla="*/ 510540 h 510540"/>
                <a:gd name="connsiteX7" fmla="*/ 235296 w 510540"/>
                <a:gd name="connsiteY7" fmla="*/ 510540 h 510540"/>
                <a:gd name="connsiteX8" fmla="*/ 100331 w 510540"/>
                <a:gd name="connsiteY8" fmla="*/ 510540 h 510540"/>
                <a:gd name="connsiteX9" fmla="*/ 0 w 510540"/>
                <a:gd name="connsiteY9" fmla="*/ 410209 h 510540"/>
                <a:gd name="connsiteX10" fmla="*/ 0 w 510540"/>
                <a:gd name="connsiteY10" fmla="*/ 100331 h 510540"/>
                <a:gd name="connsiteX11" fmla="*/ 100331 w 510540"/>
                <a:gd name="connsiteY11" fmla="*/ 0 h 51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540" h="510540">
                  <a:moveTo>
                    <a:pt x="100331" y="0"/>
                  </a:moveTo>
                  <a:lnTo>
                    <a:pt x="410209" y="0"/>
                  </a:lnTo>
                  <a:cubicBezTo>
                    <a:pt x="465620" y="0"/>
                    <a:pt x="510540" y="44920"/>
                    <a:pt x="510540" y="100331"/>
                  </a:cubicBezTo>
                  <a:lnTo>
                    <a:pt x="510540" y="297180"/>
                  </a:lnTo>
                  <a:lnTo>
                    <a:pt x="510540" y="410209"/>
                  </a:lnTo>
                  <a:lnTo>
                    <a:pt x="510540" y="510540"/>
                  </a:lnTo>
                  <a:lnTo>
                    <a:pt x="410209" y="510540"/>
                  </a:lnTo>
                  <a:lnTo>
                    <a:pt x="235296" y="510540"/>
                  </a:lnTo>
                  <a:lnTo>
                    <a:pt x="100331" y="510540"/>
                  </a:lnTo>
                  <a:cubicBezTo>
                    <a:pt x="44920" y="510540"/>
                    <a:pt x="0" y="465620"/>
                    <a:pt x="0" y="410209"/>
                  </a:cubicBezTo>
                  <a:lnTo>
                    <a:pt x="0" y="100331"/>
                  </a:lnTo>
                  <a:cubicBezTo>
                    <a:pt x="0" y="44920"/>
                    <a:pt x="44920" y="0"/>
                    <a:pt x="100331" y="0"/>
                  </a:cubicBezTo>
                  <a:close/>
                </a:path>
              </a:pathLst>
            </a:custGeom>
            <a:no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sp>
          <p:nvSpPr>
            <p:cNvPr id="17" name="Rectangle 16">
              <a:extLst>
                <a:ext uri="{FF2B5EF4-FFF2-40B4-BE49-F238E27FC236}">
                  <a16:creationId xmlns:a16="http://schemas.microsoft.com/office/drawing/2014/main" id="{B4366F77-AFB7-154E-82D9-6A0184D25FFF}"/>
                </a:ext>
              </a:extLst>
            </p:cNvPr>
            <p:cNvSpPr/>
            <p:nvPr/>
          </p:nvSpPr>
          <p:spPr>
            <a:xfrm>
              <a:off x="2704749" y="1297125"/>
              <a:ext cx="419452" cy="242115"/>
            </a:xfrm>
            <a:prstGeom prst="rect">
              <a:avLst/>
            </a:prstGeom>
            <a:no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cxnSp>
          <p:nvCxnSpPr>
            <p:cNvPr id="18" name="Straight Connector 17">
              <a:extLst>
                <a:ext uri="{FF2B5EF4-FFF2-40B4-BE49-F238E27FC236}">
                  <a16:creationId xmlns:a16="http://schemas.microsoft.com/office/drawing/2014/main" id="{5333DCEB-58F4-694B-AB2C-1BE4461D1F0A}"/>
                </a:ext>
              </a:extLst>
            </p:cNvPr>
            <p:cNvCxnSpPr/>
            <p:nvPr/>
          </p:nvCxnSpPr>
          <p:spPr>
            <a:xfrm>
              <a:off x="3124201" y="1303020"/>
              <a:ext cx="0" cy="358140"/>
            </a:xfrm>
            <a:prstGeom prst="line">
              <a:avLst/>
            </a:prstGeom>
            <a:noFill/>
            <a:ln w="19050" cap="flat" cmpd="sng" algn="ctr">
              <a:solidFill>
                <a:srgbClr val="FFFFFF"/>
              </a:solidFill>
              <a:prstDash val="solid"/>
            </a:ln>
            <a:effectLst/>
          </p:spPr>
        </p:cxnSp>
        <p:sp>
          <p:nvSpPr>
            <p:cNvPr id="19" name="Oval 18">
              <a:extLst>
                <a:ext uri="{FF2B5EF4-FFF2-40B4-BE49-F238E27FC236}">
                  <a16:creationId xmlns:a16="http://schemas.microsoft.com/office/drawing/2014/main" id="{7DB976E7-1C0D-C540-AA38-E56848549D1D}"/>
                </a:ext>
              </a:extLst>
            </p:cNvPr>
            <p:cNvSpPr/>
            <p:nvPr/>
          </p:nvSpPr>
          <p:spPr>
            <a:xfrm>
              <a:off x="1795168" y="629659"/>
              <a:ext cx="723152" cy="723152"/>
            </a:xfrm>
            <a:prstGeom prst="ellipse">
              <a:avLst/>
            </a:prstGeom>
            <a:no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cxnSp>
          <p:nvCxnSpPr>
            <p:cNvPr id="20" name="Straight Connector 19">
              <a:extLst>
                <a:ext uri="{FF2B5EF4-FFF2-40B4-BE49-F238E27FC236}">
                  <a16:creationId xmlns:a16="http://schemas.microsoft.com/office/drawing/2014/main" id="{8AA634BE-809E-8141-87DC-CEEDF5219E62}"/>
                </a:ext>
              </a:extLst>
            </p:cNvPr>
            <p:cNvCxnSpPr>
              <a:cxnSpLocks/>
            </p:cNvCxnSpPr>
            <p:nvPr/>
          </p:nvCxnSpPr>
          <p:spPr>
            <a:xfrm flipH="1" flipV="1">
              <a:off x="1978819" y="800100"/>
              <a:ext cx="170021" cy="199334"/>
            </a:xfrm>
            <a:prstGeom prst="line">
              <a:avLst/>
            </a:prstGeom>
            <a:noFill/>
            <a:ln w="19050" cap="flat" cmpd="sng" algn="ctr">
              <a:solidFill>
                <a:srgbClr val="FFFFFF"/>
              </a:solidFill>
              <a:prstDash val="solid"/>
            </a:ln>
            <a:effectLst/>
          </p:spPr>
        </p:cxnSp>
        <p:cxnSp>
          <p:nvCxnSpPr>
            <p:cNvPr id="21" name="Straight Connector 20">
              <a:extLst>
                <a:ext uri="{FF2B5EF4-FFF2-40B4-BE49-F238E27FC236}">
                  <a16:creationId xmlns:a16="http://schemas.microsoft.com/office/drawing/2014/main" id="{19616ABE-B07A-DB48-8848-56FC2BF52557}"/>
                </a:ext>
              </a:extLst>
            </p:cNvPr>
            <p:cNvCxnSpPr>
              <a:cxnSpLocks/>
            </p:cNvCxnSpPr>
            <p:nvPr/>
          </p:nvCxnSpPr>
          <p:spPr>
            <a:xfrm flipV="1">
              <a:off x="2156008" y="933450"/>
              <a:ext cx="144280" cy="67310"/>
            </a:xfrm>
            <a:prstGeom prst="line">
              <a:avLst/>
            </a:prstGeom>
            <a:noFill/>
            <a:ln w="19050" cap="flat" cmpd="sng" algn="ctr">
              <a:solidFill>
                <a:srgbClr val="FFFFFF"/>
              </a:solidFill>
              <a:prstDash val="solid"/>
            </a:ln>
            <a:effectLst/>
          </p:spPr>
        </p:cxnSp>
        <p:sp>
          <p:nvSpPr>
            <p:cNvPr id="22" name="Rectangle: Top Corners Rounded 33">
              <a:extLst>
                <a:ext uri="{FF2B5EF4-FFF2-40B4-BE49-F238E27FC236}">
                  <a16:creationId xmlns:a16="http://schemas.microsoft.com/office/drawing/2014/main" id="{DFC3C977-6620-E544-8765-98A7E3EC85DF}"/>
                </a:ext>
              </a:extLst>
            </p:cNvPr>
            <p:cNvSpPr/>
            <p:nvPr/>
          </p:nvSpPr>
          <p:spPr>
            <a:xfrm rot="5400000">
              <a:off x="2630040" y="868326"/>
              <a:ext cx="266123" cy="107831"/>
            </a:xfrm>
            <a:prstGeom prst="round2SameRect">
              <a:avLst>
                <a:gd name="adj1" fmla="val 50000"/>
                <a:gd name="adj2" fmla="val 0"/>
              </a:avLst>
            </a:prstGeom>
            <a:no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grpSp>
      <p:grpSp>
        <p:nvGrpSpPr>
          <p:cNvPr id="23" name="Group 22">
            <a:extLst>
              <a:ext uri="{FF2B5EF4-FFF2-40B4-BE49-F238E27FC236}">
                <a16:creationId xmlns:a16="http://schemas.microsoft.com/office/drawing/2014/main" id="{A89C8E1B-06C8-6B45-96C2-A60988767996}"/>
              </a:ext>
            </a:extLst>
          </p:cNvPr>
          <p:cNvGrpSpPr/>
          <p:nvPr/>
        </p:nvGrpSpPr>
        <p:grpSpPr>
          <a:xfrm>
            <a:off x="7353447" y="1430596"/>
            <a:ext cx="1204963" cy="652781"/>
            <a:chOff x="3951407" y="342900"/>
            <a:chExt cx="5052975" cy="2737421"/>
          </a:xfrm>
        </p:grpSpPr>
        <p:grpSp>
          <p:nvGrpSpPr>
            <p:cNvPr id="24" name="Group 23">
              <a:extLst>
                <a:ext uri="{FF2B5EF4-FFF2-40B4-BE49-F238E27FC236}">
                  <a16:creationId xmlns:a16="http://schemas.microsoft.com/office/drawing/2014/main" id="{A9B940BB-D689-854B-B52A-87DB06FEA26A}"/>
                </a:ext>
              </a:extLst>
            </p:cNvPr>
            <p:cNvGrpSpPr/>
            <p:nvPr/>
          </p:nvGrpSpPr>
          <p:grpSpPr>
            <a:xfrm rot="1800000">
              <a:off x="6312658" y="970754"/>
              <a:ext cx="2691724" cy="1533526"/>
              <a:chOff x="6276490" y="835775"/>
              <a:chExt cx="2691724" cy="1533526"/>
            </a:xfrm>
            <a:solidFill>
              <a:srgbClr val="F2F4F4"/>
            </a:solidFill>
          </p:grpSpPr>
          <p:sp>
            <p:nvSpPr>
              <p:cNvPr id="31" name="Freeform: Shape 43">
                <a:extLst>
                  <a:ext uri="{FF2B5EF4-FFF2-40B4-BE49-F238E27FC236}">
                    <a16:creationId xmlns:a16="http://schemas.microsoft.com/office/drawing/2014/main" id="{EEE98457-A078-F74C-AF78-4474B57401A6}"/>
                  </a:ext>
                </a:extLst>
              </p:cNvPr>
              <p:cNvSpPr/>
              <p:nvPr/>
            </p:nvSpPr>
            <p:spPr>
              <a:xfrm>
                <a:off x="6691738" y="835775"/>
                <a:ext cx="2276476" cy="1533526"/>
              </a:xfrm>
              <a:custGeom>
                <a:avLst/>
                <a:gdLst>
                  <a:gd name="connsiteX0" fmla="*/ 0 w 2276476"/>
                  <a:gd name="connsiteY0" fmla="*/ 766762 h 1533526"/>
                  <a:gd name="connsiteX1" fmla="*/ 0 w 2276476"/>
                  <a:gd name="connsiteY1" fmla="*/ 766763 h 1533526"/>
                  <a:gd name="connsiteX2" fmla="*/ 0 w 2276476"/>
                  <a:gd name="connsiteY2" fmla="*/ 766763 h 1533526"/>
                  <a:gd name="connsiteX3" fmla="*/ 802462 w 2276476"/>
                  <a:gd name="connsiteY3" fmla="*/ 348267 h 1533526"/>
                  <a:gd name="connsiteX4" fmla="*/ 392469 w 2276476"/>
                  <a:gd name="connsiteY4" fmla="*/ 682422 h 1533526"/>
                  <a:gd name="connsiteX5" fmla="*/ 383966 w 2276476"/>
                  <a:gd name="connsiteY5" fmla="*/ 766763 h 1533526"/>
                  <a:gd name="connsiteX6" fmla="*/ 383966 w 2276476"/>
                  <a:gd name="connsiteY6" fmla="*/ 766762 h 1533526"/>
                  <a:gd name="connsiteX7" fmla="*/ 383966 w 2276476"/>
                  <a:gd name="connsiteY7" fmla="*/ 766763 h 1533526"/>
                  <a:gd name="connsiteX8" fmla="*/ 383966 w 2276476"/>
                  <a:gd name="connsiteY8" fmla="*/ 766763 h 1533526"/>
                  <a:gd name="connsiteX9" fmla="*/ 392469 w 2276476"/>
                  <a:gd name="connsiteY9" fmla="*/ 851104 h 1533526"/>
                  <a:gd name="connsiteX10" fmla="*/ 802462 w 2276476"/>
                  <a:gd name="connsiteY10" fmla="*/ 1185258 h 1533526"/>
                  <a:gd name="connsiteX11" fmla="*/ 1474012 w 2276476"/>
                  <a:gd name="connsiteY11" fmla="*/ 1185259 h 1533526"/>
                  <a:gd name="connsiteX12" fmla="*/ 1892508 w 2276476"/>
                  <a:gd name="connsiteY12" fmla="*/ 766763 h 1533526"/>
                  <a:gd name="connsiteX13" fmla="*/ 1892509 w 2276476"/>
                  <a:gd name="connsiteY13" fmla="*/ 766763 h 1533526"/>
                  <a:gd name="connsiteX14" fmla="*/ 1474013 w 2276476"/>
                  <a:gd name="connsiteY14" fmla="*/ 348267 h 1533526"/>
                  <a:gd name="connsiteX15" fmla="*/ 766763 w 2276476"/>
                  <a:gd name="connsiteY15" fmla="*/ 0 h 1533526"/>
                  <a:gd name="connsiteX16" fmla="*/ 1509713 w 2276476"/>
                  <a:gd name="connsiteY16" fmla="*/ 0 h 1533526"/>
                  <a:gd name="connsiteX17" fmla="*/ 2276476 w 2276476"/>
                  <a:gd name="connsiteY17" fmla="*/ 766763 h 1533526"/>
                  <a:gd name="connsiteX18" fmla="*/ 2276475 w 2276476"/>
                  <a:gd name="connsiteY18" fmla="*/ 766763 h 1533526"/>
                  <a:gd name="connsiteX19" fmla="*/ 1509712 w 2276476"/>
                  <a:gd name="connsiteY19" fmla="*/ 1533526 h 1533526"/>
                  <a:gd name="connsiteX20" fmla="*/ 766763 w 2276476"/>
                  <a:gd name="connsiteY20" fmla="*/ 1533525 h 1533526"/>
                  <a:gd name="connsiteX21" fmla="*/ 15578 w 2276476"/>
                  <a:gd name="connsiteY21" fmla="*/ 921292 h 1533526"/>
                  <a:gd name="connsiteX22" fmla="*/ 0 w 2276476"/>
                  <a:gd name="connsiteY22" fmla="*/ 766763 h 1533526"/>
                  <a:gd name="connsiteX23" fmla="*/ 15578 w 2276476"/>
                  <a:gd name="connsiteY23" fmla="*/ 612234 h 1533526"/>
                  <a:gd name="connsiteX24" fmla="*/ 766763 w 2276476"/>
                  <a:gd name="connsiteY24" fmla="*/ 0 h 153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6476" h="1533526">
                    <a:moveTo>
                      <a:pt x="0" y="766762"/>
                    </a:moveTo>
                    <a:lnTo>
                      <a:pt x="0" y="766763"/>
                    </a:lnTo>
                    <a:lnTo>
                      <a:pt x="0" y="766763"/>
                    </a:lnTo>
                    <a:close/>
                    <a:moveTo>
                      <a:pt x="802462" y="348267"/>
                    </a:moveTo>
                    <a:cubicBezTo>
                      <a:pt x="600224" y="348267"/>
                      <a:pt x="431492" y="491720"/>
                      <a:pt x="392469" y="682422"/>
                    </a:cubicBezTo>
                    <a:lnTo>
                      <a:pt x="383966" y="766763"/>
                    </a:lnTo>
                    <a:lnTo>
                      <a:pt x="383966" y="766762"/>
                    </a:lnTo>
                    <a:lnTo>
                      <a:pt x="383966" y="766763"/>
                    </a:lnTo>
                    <a:lnTo>
                      <a:pt x="383966" y="766763"/>
                    </a:lnTo>
                    <a:lnTo>
                      <a:pt x="392469" y="851104"/>
                    </a:lnTo>
                    <a:cubicBezTo>
                      <a:pt x="431492" y="1041805"/>
                      <a:pt x="600224" y="1185258"/>
                      <a:pt x="802462" y="1185258"/>
                    </a:cubicBezTo>
                    <a:lnTo>
                      <a:pt x="1474012" y="1185259"/>
                    </a:lnTo>
                    <a:cubicBezTo>
                      <a:pt x="1705141" y="1185259"/>
                      <a:pt x="1892508" y="997892"/>
                      <a:pt x="1892508" y="766763"/>
                    </a:cubicBezTo>
                    <a:lnTo>
                      <a:pt x="1892509" y="766763"/>
                    </a:lnTo>
                    <a:cubicBezTo>
                      <a:pt x="1892509" y="535634"/>
                      <a:pt x="1705142" y="348267"/>
                      <a:pt x="1474013" y="348267"/>
                    </a:cubicBezTo>
                    <a:close/>
                    <a:moveTo>
                      <a:pt x="766763" y="0"/>
                    </a:moveTo>
                    <a:lnTo>
                      <a:pt x="1509713" y="0"/>
                    </a:lnTo>
                    <a:cubicBezTo>
                      <a:pt x="1933185" y="0"/>
                      <a:pt x="2276476" y="343291"/>
                      <a:pt x="2276476" y="766763"/>
                    </a:cubicBezTo>
                    <a:lnTo>
                      <a:pt x="2276475" y="766763"/>
                    </a:lnTo>
                    <a:cubicBezTo>
                      <a:pt x="2276475" y="1190235"/>
                      <a:pt x="1933184" y="1533526"/>
                      <a:pt x="1509712" y="1533526"/>
                    </a:cubicBezTo>
                    <a:lnTo>
                      <a:pt x="766763" y="1533525"/>
                    </a:lnTo>
                    <a:cubicBezTo>
                      <a:pt x="396225" y="1533525"/>
                      <a:pt x="87076" y="1270693"/>
                      <a:pt x="15578" y="921292"/>
                    </a:cubicBezTo>
                    <a:lnTo>
                      <a:pt x="0" y="766763"/>
                    </a:lnTo>
                    <a:lnTo>
                      <a:pt x="15578" y="612234"/>
                    </a:lnTo>
                    <a:cubicBezTo>
                      <a:pt x="87076" y="262832"/>
                      <a:pt x="396225" y="0"/>
                      <a:pt x="766763" y="0"/>
                    </a:cubicBezTo>
                    <a:close/>
                  </a:path>
                </a:pathLst>
              </a:custGeom>
              <a:no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sp>
            <p:nvSpPr>
              <p:cNvPr id="32" name="Freeform: Shape 44">
                <a:extLst>
                  <a:ext uri="{FF2B5EF4-FFF2-40B4-BE49-F238E27FC236}">
                    <a16:creationId xmlns:a16="http://schemas.microsoft.com/office/drawing/2014/main" id="{43F40AD5-DD38-5B40-A7A6-A561ABBE9D05}"/>
                  </a:ext>
                </a:extLst>
              </p:cNvPr>
              <p:cNvSpPr/>
              <p:nvPr/>
            </p:nvSpPr>
            <p:spPr>
              <a:xfrm>
                <a:off x="6276490" y="1427439"/>
                <a:ext cx="1219806" cy="350197"/>
              </a:xfrm>
              <a:custGeom>
                <a:avLst/>
                <a:gdLst>
                  <a:gd name="connsiteX0" fmla="*/ 116731 w 1219807"/>
                  <a:gd name="connsiteY0" fmla="*/ 0 h 350196"/>
                  <a:gd name="connsiteX1" fmla="*/ 1044709 w 1219807"/>
                  <a:gd name="connsiteY1" fmla="*/ 0 h 350196"/>
                  <a:gd name="connsiteX2" fmla="*/ 1219807 w 1219807"/>
                  <a:gd name="connsiteY2" fmla="*/ 175098 h 350196"/>
                  <a:gd name="connsiteX3" fmla="*/ 1044709 w 1219807"/>
                  <a:gd name="connsiteY3" fmla="*/ 350196 h 350196"/>
                  <a:gd name="connsiteX4" fmla="*/ 129838 w 1219807"/>
                  <a:gd name="connsiteY4" fmla="*/ 350196 h 350196"/>
                  <a:gd name="connsiteX5" fmla="*/ 246569 w 1219807"/>
                  <a:gd name="connsiteY5" fmla="*/ 175098 h 350196"/>
                  <a:gd name="connsiteX6" fmla="*/ 0 w 1219807"/>
                  <a:gd name="connsiteY6" fmla="*/ 175098 h 3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07" h="350196">
                    <a:moveTo>
                      <a:pt x="116731" y="0"/>
                    </a:moveTo>
                    <a:lnTo>
                      <a:pt x="1044709" y="0"/>
                    </a:lnTo>
                    <a:cubicBezTo>
                      <a:pt x="1141413" y="0"/>
                      <a:pt x="1219807" y="78394"/>
                      <a:pt x="1219807" y="175098"/>
                    </a:cubicBezTo>
                    <a:cubicBezTo>
                      <a:pt x="1219807" y="271802"/>
                      <a:pt x="1141413" y="350196"/>
                      <a:pt x="1044709" y="350196"/>
                    </a:cubicBezTo>
                    <a:lnTo>
                      <a:pt x="129838" y="350196"/>
                    </a:lnTo>
                    <a:lnTo>
                      <a:pt x="246569" y="175098"/>
                    </a:lnTo>
                    <a:lnTo>
                      <a:pt x="0" y="175098"/>
                    </a:lnTo>
                    <a:close/>
                  </a:path>
                </a:pathLst>
              </a:custGeom>
              <a:solidFill>
                <a:srgbClr val="4861AD"/>
              </a:solid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grpSp>
        <p:grpSp>
          <p:nvGrpSpPr>
            <p:cNvPr id="25" name="Group 24">
              <a:extLst>
                <a:ext uri="{FF2B5EF4-FFF2-40B4-BE49-F238E27FC236}">
                  <a16:creationId xmlns:a16="http://schemas.microsoft.com/office/drawing/2014/main" id="{6A514F4B-1928-2343-A919-A6DF46113476}"/>
                </a:ext>
              </a:extLst>
            </p:cNvPr>
            <p:cNvGrpSpPr/>
            <p:nvPr/>
          </p:nvGrpSpPr>
          <p:grpSpPr>
            <a:xfrm rot="18900000">
              <a:off x="3951407" y="1546795"/>
              <a:ext cx="2752933" cy="1533526"/>
              <a:chOff x="3910012" y="1609724"/>
              <a:chExt cx="2752933" cy="1533526"/>
            </a:xfrm>
            <a:solidFill>
              <a:srgbClr val="F2F4F4"/>
            </a:solidFill>
          </p:grpSpPr>
          <p:sp>
            <p:nvSpPr>
              <p:cNvPr id="29" name="Freeform: Shape 41">
                <a:extLst>
                  <a:ext uri="{FF2B5EF4-FFF2-40B4-BE49-F238E27FC236}">
                    <a16:creationId xmlns:a16="http://schemas.microsoft.com/office/drawing/2014/main" id="{EE13BA06-8781-AD4F-8C25-CD8F7A27D1F7}"/>
                  </a:ext>
                </a:extLst>
              </p:cNvPr>
              <p:cNvSpPr/>
              <p:nvPr/>
            </p:nvSpPr>
            <p:spPr>
              <a:xfrm>
                <a:off x="3910012" y="1609724"/>
                <a:ext cx="2276476" cy="1533526"/>
              </a:xfrm>
              <a:custGeom>
                <a:avLst/>
                <a:gdLst>
                  <a:gd name="connsiteX0" fmla="*/ 0 w 2276476"/>
                  <a:gd name="connsiteY0" fmla="*/ 766762 h 1533526"/>
                  <a:gd name="connsiteX1" fmla="*/ 0 w 2276476"/>
                  <a:gd name="connsiteY1" fmla="*/ 766763 h 1533526"/>
                  <a:gd name="connsiteX2" fmla="*/ 0 w 2276476"/>
                  <a:gd name="connsiteY2" fmla="*/ 766763 h 1533526"/>
                  <a:gd name="connsiteX3" fmla="*/ 802462 w 2276476"/>
                  <a:gd name="connsiteY3" fmla="*/ 348267 h 1533526"/>
                  <a:gd name="connsiteX4" fmla="*/ 392469 w 2276476"/>
                  <a:gd name="connsiteY4" fmla="*/ 682422 h 1533526"/>
                  <a:gd name="connsiteX5" fmla="*/ 383966 w 2276476"/>
                  <a:gd name="connsiteY5" fmla="*/ 766763 h 1533526"/>
                  <a:gd name="connsiteX6" fmla="*/ 383966 w 2276476"/>
                  <a:gd name="connsiteY6" fmla="*/ 766762 h 1533526"/>
                  <a:gd name="connsiteX7" fmla="*/ 383966 w 2276476"/>
                  <a:gd name="connsiteY7" fmla="*/ 766763 h 1533526"/>
                  <a:gd name="connsiteX8" fmla="*/ 383966 w 2276476"/>
                  <a:gd name="connsiteY8" fmla="*/ 766763 h 1533526"/>
                  <a:gd name="connsiteX9" fmla="*/ 392469 w 2276476"/>
                  <a:gd name="connsiteY9" fmla="*/ 851104 h 1533526"/>
                  <a:gd name="connsiteX10" fmla="*/ 802462 w 2276476"/>
                  <a:gd name="connsiteY10" fmla="*/ 1185258 h 1533526"/>
                  <a:gd name="connsiteX11" fmla="*/ 1474012 w 2276476"/>
                  <a:gd name="connsiteY11" fmla="*/ 1185259 h 1533526"/>
                  <a:gd name="connsiteX12" fmla="*/ 1892508 w 2276476"/>
                  <a:gd name="connsiteY12" fmla="*/ 766763 h 1533526"/>
                  <a:gd name="connsiteX13" fmla="*/ 1892509 w 2276476"/>
                  <a:gd name="connsiteY13" fmla="*/ 766763 h 1533526"/>
                  <a:gd name="connsiteX14" fmla="*/ 1474013 w 2276476"/>
                  <a:gd name="connsiteY14" fmla="*/ 348267 h 1533526"/>
                  <a:gd name="connsiteX15" fmla="*/ 766763 w 2276476"/>
                  <a:gd name="connsiteY15" fmla="*/ 0 h 1533526"/>
                  <a:gd name="connsiteX16" fmla="*/ 1509713 w 2276476"/>
                  <a:gd name="connsiteY16" fmla="*/ 0 h 1533526"/>
                  <a:gd name="connsiteX17" fmla="*/ 2276476 w 2276476"/>
                  <a:gd name="connsiteY17" fmla="*/ 766763 h 1533526"/>
                  <a:gd name="connsiteX18" fmla="*/ 2276475 w 2276476"/>
                  <a:gd name="connsiteY18" fmla="*/ 766763 h 1533526"/>
                  <a:gd name="connsiteX19" fmla="*/ 1509712 w 2276476"/>
                  <a:gd name="connsiteY19" fmla="*/ 1533526 h 1533526"/>
                  <a:gd name="connsiteX20" fmla="*/ 766763 w 2276476"/>
                  <a:gd name="connsiteY20" fmla="*/ 1533525 h 1533526"/>
                  <a:gd name="connsiteX21" fmla="*/ 15578 w 2276476"/>
                  <a:gd name="connsiteY21" fmla="*/ 921292 h 1533526"/>
                  <a:gd name="connsiteX22" fmla="*/ 0 w 2276476"/>
                  <a:gd name="connsiteY22" fmla="*/ 766763 h 1533526"/>
                  <a:gd name="connsiteX23" fmla="*/ 15578 w 2276476"/>
                  <a:gd name="connsiteY23" fmla="*/ 612234 h 1533526"/>
                  <a:gd name="connsiteX24" fmla="*/ 766763 w 2276476"/>
                  <a:gd name="connsiteY24" fmla="*/ 0 h 153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6476" h="1533526">
                    <a:moveTo>
                      <a:pt x="0" y="766762"/>
                    </a:moveTo>
                    <a:lnTo>
                      <a:pt x="0" y="766763"/>
                    </a:lnTo>
                    <a:lnTo>
                      <a:pt x="0" y="766763"/>
                    </a:lnTo>
                    <a:close/>
                    <a:moveTo>
                      <a:pt x="802462" y="348267"/>
                    </a:moveTo>
                    <a:cubicBezTo>
                      <a:pt x="600224" y="348267"/>
                      <a:pt x="431492" y="491720"/>
                      <a:pt x="392469" y="682422"/>
                    </a:cubicBezTo>
                    <a:lnTo>
                      <a:pt x="383966" y="766763"/>
                    </a:lnTo>
                    <a:lnTo>
                      <a:pt x="383966" y="766762"/>
                    </a:lnTo>
                    <a:lnTo>
                      <a:pt x="383966" y="766763"/>
                    </a:lnTo>
                    <a:lnTo>
                      <a:pt x="383966" y="766763"/>
                    </a:lnTo>
                    <a:lnTo>
                      <a:pt x="392469" y="851104"/>
                    </a:lnTo>
                    <a:cubicBezTo>
                      <a:pt x="431492" y="1041805"/>
                      <a:pt x="600224" y="1185258"/>
                      <a:pt x="802462" y="1185258"/>
                    </a:cubicBezTo>
                    <a:lnTo>
                      <a:pt x="1474012" y="1185259"/>
                    </a:lnTo>
                    <a:cubicBezTo>
                      <a:pt x="1705141" y="1185259"/>
                      <a:pt x="1892508" y="997892"/>
                      <a:pt x="1892508" y="766763"/>
                    </a:cubicBezTo>
                    <a:lnTo>
                      <a:pt x="1892509" y="766763"/>
                    </a:lnTo>
                    <a:cubicBezTo>
                      <a:pt x="1892509" y="535634"/>
                      <a:pt x="1705142" y="348267"/>
                      <a:pt x="1474013" y="348267"/>
                    </a:cubicBezTo>
                    <a:close/>
                    <a:moveTo>
                      <a:pt x="766763" y="0"/>
                    </a:moveTo>
                    <a:lnTo>
                      <a:pt x="1509713" y="0"/>
                    </a:lnTo>
                    <a:cubicBezTo>
                      <a:pt x="1933185" y="0"/>
                      <a:pt x="2276476" y="343291"/>
                      <a:pt x="2276476" y="766763"/>
                    </a:cubicBezTo>
                    <a:lnTo>
                      <a:pt x="2276475" y="766763"/>
                    </a:lnTo>
                    <a:cubicBezTo>
                      <a:pt x="2276475" y="1190235"/>
                      <a:pt x="1933184" y="1533526"/>
                      <a:pt x="1509712" y="1533526"/>
                    </a:cubicBezTo>
                    <a:lnTo>
                      <a:pt x="766763" y="1533525"/>
                    </a:lnTo>
                    <a:cubicBezTo>
                      <a:pt x="396225" y="1533525"/>
                      <a:pt x="87076" y="1270693"/>
                      <a:pt x="15578" y="921292"/>
                    </a:cubicBezTo>
                    <a:lnTo>
                      <a:pt x="0" y="766763"/>
                    </a:lnTo>
                    <a:lnTo>
                      <a:pt x="15578" y="612234"/>
                    </a:lnTo>
                    <a:cubicBezTo>
                      <a:pt x="87076" y="262832"/>
                      <a:pt x="396225" y="0"/>
                      <a:pt x="766763" y="0"/>
                    </a:cubicBezTo>
                    <a:close/>
                  </a:path>
                </a:pathLst>
              </a:custGeom>
              <a:no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sp>
            <p:nvSpPr>
              <p:cNvPr id="30" name="Freeform: Shape 42">
                <a:extLst>
                  <a:ext uri="{FF2B5EF4-FFF2-40B4-BE49-F238E27FC236}">
                    <a16:creationId xmlns:a16="http://schemas.microsoft.com/office/drawing/2014/main" id="{7BFC8CAA-A7F1-C445-8C30-57406D533436}"/>
                  </a:ext>
                </a:extLst>
              </p:cNvPr>
              <p:cNvSpPr/>
              <p:nvPr/>
            </p:nvSpPr>
            <p:spPr>
              <a:xfrm>
                <a:off x="5378556" y="2201389"/>
                <a:ext cx="1284389" cy="350196"/>
              </a:xfrm>
              <a:custGeom>
                <a:avLst/>
                <a:gdLst>
                  <a:gd name="connsiteX0" fmla="*/ 175098 w 1284389"/>
                  <a:gd name="connsiteY0" fmla="*/ 0 h 350196"/>
                  <a:gd name="connsiteX1" fmla="*/ 1154551 w 1284389"/>
                  <a:gd name="connsiteY1" fmla="*/ 0 h 350196"/>
                  <a:gd name="connsiteX2" fmla="*/ 1037820 w 1284389"/>
                  <a:gd name="connsiteY2" fmla="*/ 175098 h 350196"/>
                  <a:gd name="connsiteX3" fmla="*/ 1284389 w 1284389"/>
                  <a:gd name="connsiteY3" fmla="*/ 175098 h 350196"/>
                  <a:gd name="connsiteX4" fmla="*/ 1167658 w 1284389"/>
                  <a:gd name="connsiteY4" fmla="*/ 350196 h 350196"/>
                  <a:gd name="connsiteX5" fmla="*/ 175098 w 1284389"/>
                  <a:gd name="connsiteY5" fmla="*/ 350196 h 350196"/>
                  <a:gd name="connsiteX6" fmla="*/ 0 w 1284389"/>
                  <a:gd name="connsiteY6" fmla="*/ 175098 h 350196"/>
                  <a:gd name="connsiteX7" fmla="*/ 175098 w 1284389"/>
                  <a:gd name="connsiteY7" fmla="*/ 0 h 3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4389" h="350196">
                    <a:moveTo>
                      <a:pt x="175098" y="0"/>
                    </a:moveTo>
                    <a:lnTo>
                      <a:pt x="1154551" y="0"/>
                    </a:lnTo>
                    <a:lnTo>
                      <a:pt x="1037820" y="175098"/>
                    </a:lnTo>
                    <a:lnTo>
                      <a:pt x="1284389" y="175098"/>
                    </a:lnTo>
                    <a:lnTo>
                      <a:pt x="1167658" y="350196"/>
                    </a:lnTo>
                    <a:lnTo>
                      <a:pt x="175098" y="350196"/>
                    </a:lnTo>
                    <a:cubicBezTo>
                      <a:pt x="78394" y="350196"/>
                      <a:pt x="0" y="271802"/>
                      <a:pt x="0" y="175098"/>
                    </a:cubicBezTo>
                    <a:cubicBezTo>
                      <a:pt x="0" y="78394"/>
                      <a:pt x="78394" y="0"/>
                      <a:pt x="175098" y="0"/>
                    </a:cubicBezTo>
                    <a:close/>
                  </a:path>
                </a:pathLst>
              </a:custGeom>
              <a:solidFill>
                <a:srgbClr val="4861AD"/>
              </a:solid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grpSp>
        <p:cxnSp>
          <p:nvCxnSpPr>
            <p:cNvPr id="26" name="Straight Connector 25">
              <a:extLst>
                <a:ext uri="{FF2B5EF4-FFF2-40B4-BE49-F238E27FC236}">
                  <a16:creationId xmlns:a16="http://schemas.microsoft.com/office/drawing/2014/main" id="{932875C5-09B8-5944-91DA-F364F458895A}"/>
                </a:ext>
              </a:extLst>
            </p:cNvPr>
            <p:cNvCxnSpPr/>
            <p:nvPr/>
          </p:nvCxnSpPr>
          <p:spPr>
            <a:xfrm flipH="1" flipV="1">
              <a:off x="5768340" y="342900"/>
              <a:ext cx="236220" cy="570045"/>
            </a:xfrm>
            <a:prstGeom prst="line">
              <a:avLst/>
            </a:prstGeom>
            <a:noFill/>
            <a:ln w="19050" cap="flat" cmpd="sng" algn="ctr">
              <a:solidFill>
                <a:srgbClr val="FFFFFF"/>
              </a:solidFill>
              <a:prstDash val="solid"/>
            </a:ln>
            <a:effectLst/>
          </p:spPr>
        </p:cxnSp>
        <p:cxnSp>
          <p:nvCxnSpPr>
            <p:cNvPr id="27" name="Straight Connector 26">
              <a:extLst>
                <a:ext uri="{FF2B5EF4-FFF2-40B4-BE49-F238E27FC236}">
                  <a16:creationId xmlns:a16="http://schemas.microsoft.com/office/drawing/2014/main" id="{4F9D81F7-CD53-F040-B9BD-801DAEC35D62}"/>
                </a:ext>
              </a:extLst>
            </p:cNvPr>
            <p:cNvCxnSpPr/>
            <p:nvPr/>
          </p:nvCxnSpPr>
          <p:spPr>
            <a:xfrm flipV="1">
              <a:off x="6278880" y="432748"/>
              <a:ext cx="146116" cy="376469"/>
            </a:xfrm>
            <a:prstGeom prst="line">
              <a:avLst/>
            </a:prstGeom>
            <a:noFill/>
            <a:ln w="19050" cap="flat" cmpd="sng" algn="ctr">
              <a:solidFill>
                <a:srgbClr val="FFFFFF"/>
              </a:solidFill>
              <a:prstDash val="solid"/>
            </a:ln>
            <a:effectLst/>
          </p:spPr>
        </p:cxnSp>
        <p:cxnSp>
          <p:nvCxnSpPr>
            <p:cNvPr id="28" name="Straight Connector 27">
              <a:extLst>
                <a:ext uri="{FF2B5EF4-FFF2-40B4-BE49-F238E27FC236}">
                  <a16:creationId xmlns:a16="http://schemas.microsoft.com/office/drawing/2014/main" id="{9DC93BC9-ECF1-FD45-A3F1-DF1EEF7B52B9}"/>
                </a:ext>
              </a:extLst>
            </p:cNvPr>
            <p:cNvCxnSpPr/>
            <p:nvPr/>
          </p:nvCxnSpPr>
          <p:spPr>
            <a:xfrm flipH="1">
              <a:off x="5364480" y="1134971"/>
              <a:ext cx="521970" cy="0"/>
            </a:xfrm>
            <a:prstGeom prst="line">
              <a:avLst/>
            </a:prstGeom>
            <a:noFill/>
            <a:ln w="19050" cap="flat" cmpd="sng" algn="ctr">
              <a:solidFill>
                <a:srgbClr val="FFFFFF"/>
              </a:solidFill>
              <a:prstDash val="solid"/>
            </a:ln>
            <a:effectLst/>
          </p:spPr>
        </p:cxnSp>
      </p:grpSp>
      <p:grpSp>
        <p:nvGrpSpPr>
          <p:cNvPr id="33" name="Group 32">
            <a:extLst>
              <a:ext uri="{FF2B5EF4-FFF2-40B4-BE49-F238E27FC236}">
                <a16:creationId xmlns:a16="http://schemas.microsoft.com/office/drawing/2014/main" id="{72284C24-473B-584C-A0F8-ACA564F5B043}"/>
              </a:ext>
            </a:extLst>
          </p:cNvPr>
          <p:cNvGrpSpPr/>
          <p:nvPr/>
        </p:nvGrpSpPr>
        <p:grpSpPr>
          <a:xfrm>
            <a:off x="7393500" y="3356689"/>
            <a:ext cx="1070077" cy="1005219"/>
            <a:chOff x="5361039" y="2243916"/>
            <a:chExt cx="540208" cy="507466"/>
          </a:xfrm>
        </p:grpSpPr>
        <p:grpSp>
          <p:nvGrpSpPr>
            <p:cNvPr id="34" name="Group 22">
              <a:extLst>
                <a:ext uri="{FF2B5EF4-FFF2-40B4-BE49-F238E27FC236}">
                  <a16:creationId xmlns:a16="http://schemas.microsoft.com/office/drawing/2014/main" id="{934471AD-0EF4-BF4A-AC3D-760AFEAA7DE3}"/>
                </a:ext>
              </a:extLst>
            </p:cNvPr>
            <p:cNvGrpSpPr>
              <a:grpSpLocks noChangeAspect="1"/>
            </p:cNvGrpSpPr>
            <p:nvPr/>
          </p:nvGrpSpPr>
          <p:grpSpPr bwMode="auto">
            <a:xfrm>
              <a:off x="5361039" y="2243916"/>
              <a:ext cx="540208" cy="507466"/>
              <a:chOff x="2715" y="1465"/>
              <a:chExt cx="330" cy="310"/>
            </a:xfrm>
          </p:grpSpPr>
          <p:sp>
            <p:nvSpPr>
              <p:cNvPr id="39" name="Freeform 23">
                <a:extLst>
                  <a:ext uri="{FF2B5EF4-FFF2-40B4-BE49-F238E27FC236}">
                    <a16:creationId xmlns:a16="http://schemas.microsoft.com/office/drawing/2014/main" id="{70287026-251C-C842-B776-52FE6A81A20E}"/>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sp>
            <p:nvSpPr>
              <p:cNvPr id="40" name="Freeform 25">
                <a:extLst>
                  <a:ext uri="{FF2B5EF4-FFF2-40B4-BE49-F238E27FC236}">
                    <a16:creationId xmlns:a16="http://schemas.microsoft.com/office/drawing/2014/main" id="{7040A138-1E23-8744-9304-10338DA255F3}"/>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grpSp>
        <p:grpSp>
          <p:nvGrpSpPr>
            <p:cNvPr id="35" name="Group 34">
              <a:extLst>
                <a:ext uri="{FF2B5EF4-FFF2-40B4-BE49-F238E27FC236}">
                  <a16:creationId xmlns:a16="http://schemas.microsoft.com/office/drawing/2014/main" id="{DC73FE81-AD8E-3D4F-B808-0559F3FA1E68}"/>
                </a:ext>
              </a:extLst>
            </p:cNvPr>
            <p:cNvGrpSpPr/>
            <p:nvPr/>
          </p:nvGrpSpPr>
          <p:grpSpPr>
            <a:xfrm>
              <a:off x="5508374" y="2360591"/>
              <a:ext cx="274116" cy="274116"/>
              <a:chOff x="5584106" y="3822790"/>
              <a:chExt cx="274116" cy="274116"/>
            </a:xfrm>
          </p:grpSpPr>
          <p:sp>
            <p:nvSpPr>
              <p:cNvPr id="36" name="Oval 35">
                <a:extLst>
                  <a:ext uri="{FF2B5EF4-FFF2-40B4-BE49-F238E27FC236}">
                    <a16:creationId xmlns:a16="http://schemas.microsoft.com/office/drawing/2014/main" id="{ECCB9C7A-594F-654C-BFD2-B9281077ED48}"/>
                  </a:ext>
                </a:extLst>
              </p:cNvPr>
              <p:cNvSpPr/>
              <p:nvPr/>
            </p:nvSpPr>
            <p:spPr>
              <a:xfrm>
                <a:off x="5584106" y="3822790"/>
                <a:ext cx="274116" cy="274116"/>
              </a:xfrm>
              <a:prstGeom prst="ellipse">
                <a:avLst/>
              </a:prstGeom>
              <a:noFill/>
              <a:ln w="190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cxnSp>
            <p:nvCxnSpPr>
              <p:cNvPr id="37" name="Straight Connector 36">
                <a:extLst>
                  <a:ext uri="{FF2B5EF4-FFF2-40B4-BE49-F238E27FC236}">
                    <a16:creationId xmlns:a16="http://schemas.microsoft.com/office/drawing/2014/main" id="{B0FE088D-E5FC-F542-803D-5C54C901E575}"/>
                  </a:ext>
                </a:extLst>
              </p:cNvPr>
              <p:cNvCxnSpPr>
                <a:cxnSpLocks/>
              </p:cNvCxnSpPr>
              <p:nvPr/>
            </p:nvCxnSpPr>
            <p:spPr>
              <a:xfrm flipH="1" flipV="1">
                <a:off x="5653720" y="3887397"/>
                <a:ext cx="64448" cy="75559"/>
              </a:xfrm>
              <a:prstGeom prst="line">
                <a:avLst/>
              </a:prstGeom>
              <a:noFill/>
              <a:ln w="19050" cap="flat" cmpd="sng" algn="ctr">
                <a:solidFill>
                  <a:srgbClr val="FFFFFF"/>
                </a:solidFill>
                <a:prstDash val="solid"/>
              </a:ln>
              <a:effectLst/>
            </p:spPr>
          </p:cxnSp>
          <p:cxnSp>
            <p:nvCxnSpPr>
              <p:cNvPr id="38" name="Straight Connector 37">
                <a:extLst>
                  <a:ext uri="{FF2B5EF4-FFF2-40B4-BE49-F238E27FC236}">
                    <a16:creationId xmlns:a16="http://schemas.microsoft.com/office/drawing/2014/main" id="{20BB985B-043A-0E47-888B-7D950C1EFEB7}"/>
                  </a:ext>
                </a:extLst>
              </p:cNvPr>
              <p:cNvCxnSpPr>
                <a:cxnSpLocks/>
              </p:cNvCxnSpPr>
              <p:nvPr/>
            </p:nvCxnSpPr>
            <p:spPr>
              <a:xfrm flipV="1">
                <a:off x="5720885" y="3937944"/>
                <a:ext cx="54690" cy="25514"/>
              </a:xfrm>
              <a:prstGeom prst="line">
                <a:avLst/>
              </a:prstGeom>
              <a:noFill/>
              <a:ln w="19050" cap="flat" cmpd="sng" algn="ctr">
                <a:solidFill>
                  <a:srgbClr val="FFFFFF"/>
                </a:solidFill>
                <a:prstDash val="solid"/>
              </a:ln>
              <a:effectLst/>
            </p:spPr>
          </p:cxnSp>
        </p:grpSp>
      </p:grpSp>
    </p:spTree>
    <p:extLst>
      <p:ext uri="{BB962C8B-B14F-4D97-AF65-F5344CB8AC3E}">
        <p14:creationId xmlns:p14="http://schemas.microsoft.com/office/powerpoint/2010/main" val="125033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1.66667E-6 0 L -0.03819 -0.00039 " pathEditMode="relative" rAng="0" ptsTypes="AA">
                                      <p:cBhvr>
                                        <p:cTn id="9" dur="500" spd="-100000" fill="hold"/>
                                        <p:tgtEl>
                                          <p:spTgt spid="4"/>
                                        </p:tgtEl>
                                        <p:attrNameLst>
                                          <p:attrName>ppt_x</p:attrName>
                                          <p:attrName>ppt_y</p:attrName>
                                        </p:attrNameLst>
                                      </p:cBhvr>
                                      <p:rCtr x="-1910" y="-19"/>
                                    </p:animMotion>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par>
                                <p:cTn id="17" presetID="42" presetClass="path" presetSubtype="0" decel="100000" fill="hold" grpId="1" nodeType="withEffect">
                                  <p:stCondLst>
                                    <p:cond delay="0"/>
                                  </p:stCondLst>
                                  <p:childTnLst>
                                    <p:animMotion origin="layout" path="M 4.54861E-6 4.81481E-6 L -0.0382 -0.00039 " pathEditMode="relative" rAng="0" ptsTypes="AA">
                                      <p:cBhvr>
                                        <p:cTn id="18" dur="500" spd="-100000" fill="hold"/>
                                        <p:tgtEl>
                                          <p:spTgt spid="8"/>
                                        </p:tgtEl>
                                        <p:attrNameLst>
                                          <p:attrName>ppt_x</p:attrName>
                                          <p:attrName>ppt_y</p:attrName>
                                        </p:attrNameLst>
                                      </p:cBhvr>
                                      <p:rCtr x="-1910" y="-19"/>
                                    </p:animMotion>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par>
                                <p:cTn id="22" presetID="42" presetClass="path" presetSubtype="0" decel="100000" fill="hold" grpId="1" nodeType="withEffect">
                                  <p:stCondLst>
                                    <p:cond delay="0"/>
                                  </p:stCondLst>
                                  <p:childTnLst>
                                    <p:animMotion origin="layout" path="M -5.90278E-7 4.81481E-6 L 0.03711 4.81481E-6 " pathEditMode="relative" rAng="0" ptsTypes="AA">
                                      <p:cBhvr>
                                        <p:cTn id="23" dur="500" spd="-100000" fill="hold"/>
                                        <p:tgtEl>
                                          <p:spTgt spid="5"/>
                                        </p:tgtEl>
                                        <p:attrNameLst>
                                          <p:attrName>ppt_x</p:attrName>
                                          <p:attrName>ppt_y</p:attrName>
                                        </p:attrNameLst>
                                      </p:cBhvr>
                                      <p:rCtr x="1855" y="0"/>
                                    </p:animMotion>
                                  </p:childTnLst>
                                </p:cTn>
                              </p:par>
                              <p:par>
                                <p:cTn id="24" presetID="1" presetClass="entr" presetSubtype="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0"/>
                                  </p:stCondLst>
                                  <p:childTnLst>
                                    <p:animScale>
                                      <p:cBhvr>
                                        <p:cTn id="27" dur="250" fill="hold"/>
                                        <p:tgtEl>
                                          <p:spTgt spid="10"/>
                                        </p:tgtEl>
                                      </p:cBhvr>
                                      <p:by x="1000" y="1000"/>
                                    </p:animScale>
                                  </p:childTnLst>
                                </p:cTn>
                              </p:par>
                              <p:par>
                                <p:cTn id="28" presetID="1" presetClass="entr" presetSubtype="0" fill="hold" nodeType="withEffect">
                                  <p:stCondLst>
                                    <p:cond delay="350"/>
                                  </p:stCondLst>
                                  <p:childTnLst>
                                    <p:set>
                                      <p:cBhvr>
                                        <p:cTn id="29" dur="1" fill="hold">
                                          <p:stCondLst>
                                            <p:cond delay="0"/>
                                          </p:stCondLst>
                                        </p:cTn>
                                        <p:tgtEl>
                                          <p:spTgt spid="23"/>
                                        </p:tgtEl>
                                        <p:attrNameLst>
                                          <p:attrName>style.visibility</p:attrName>
                                        </p:attrNameLst>
                                      </p:cBhvr>
                                      <p:to>
                                        <p:strVal val="visible"/>
                                      </p:to>
                                    </p:set>
                                  </p:childTnLst>
                                </p:cTn>
                              </p:par>
                              <p:par>
                                <p:cTn id="30" presetID="6" presetClass="emph" presetSubtype="0" accel="100000" autoRev="1" fill="hold" nodeType="withEffect">
                                  <p:stCondLst>
                                    <p:cond delay="100"/>
                                  </p:stCondLst>
                                  <p:childTnLst>
                                    <p:animScale>
                                      <p:cBhvr>
                                        <p:cTn id="31" dur="250" fill="hold"/>
                                        <p:tgtEl>
                                          <p:spTgt spid="23"/>
                                        </p:tgtEl>
                                      </p:cBhvr>
                                      <p:by x="1000" y="1000"/>
                                    </p:animScale>
                                  </p:childTnLst>
                                </p:cTn>
                              </p:par>
                              <p:par>
                                <p:cTn id="32" presetID="10" presetClass="entr" presetSubtype="0" fill="hold" grpId="0" nodeType="with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grpId="1" nodeType="withEffect">
                                  <p:stCondLst>
                                    <p:cond delay="250"/>
                                  </p:stCondLst>
                                  <p:childTnLst>
                                    <p:animMotion origin="layout" path="M 4.54861E-6 -4.81481E-6 L -0.0382 -0.00038 " pathEditMode="relative" rAng="0" ptsTypes="AA">
                                      <p:cBhvr>
                                        <p:cTn id="36" dur="500" spd="-100000" fill="hold"/>
                                        <p:tgtEl>
                                          <p:spTgt spid="13"/>
                                        </p:tgtEl>
                                        <p:attrNameLst>
                                          <p:attrName>ppt_x</p:attrName>
                                          <p:attrName>ppt_y</p:attrName>
                                        </p:attrNameLst>
                                      </p:cBhvr>
                                      <p:rCtr x="-1910" y="-19"/>
                                    </p:animMotion>
                                  </p:childTnLst>
                                </p:cTn>
                              </p:par>
                              <p:par>
                                <p:cTn id="37" presetID="10" presetClass="entr" presetSubtype="0" fill="hold" grpId="0" nodeType="withEffect">
                                  <p:stCondLst>
                                    <p:cond delay="25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250"/>
                                        <p:tgtEl>
                                          <p:spTgt spid="6"/>
                                        </p:tgtEl>
                                      </p:cBhvr>
                                    </p:animEffect>
                                  </p:childTnLst>
                                </p:cTn>
                              </p:par>
                              <p:par>
                                <p:cTn id="40" presetID="42" presetClass="path" presetSubtype="0" decel="100000" fill="hold" grpId="1" nodeType="withEffect">
                                  <p:stCondLst>
                                    <p:cond delay="250"/>
                                  </p:stCondLst>
                                  <p:childTnLst>
                                    <p:animMotion origin="layout" path="M -2.56944E-6 -4.81481E-6 L 0.03711 -4.81481E-6 " pathEditMode="relative" rAng="0" ptsTypes="AA">
                                      <p:cBhvr>
                                        <p:cTn id="41" dur="500" spd="-100000" fill="hold"/>
                                        <p:tgtEl>
                                          <p:spTgt spid="6"/>
                                        </p:tgtEl>
                                        <p:attrNameLst>
                                          <p:attrName>ppt_x</p:attrName>
                                          <p:attrName>ppt_y</p:attrName>
                                        </p:attrNameLst>
                                      </p:cBhvr>
                                      <p:rCtr x="1855" y="0"/>
                                    </p:animMotion>
                                  </p:childTnLst>
                                </p:cTn>
                              </p:par>
                              <p:par>
                                <p:cTn id="42" presetID="10" presetClass="entr" presetSubtype="0" fill="hold" grpId="0" nodeType="withEffect">
                                  <p:stCondLst>
                                    <p:cond delay="5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250"/>
                                        <p:tgtEl>
                                          <p:spTgt spid="14"/>
                                        </p:tgtEl>
                                      </p:cBhvr>
                                    </p:animEffect>
                                  </p:childTnLst>
                                </p:cTn>
                              </p:par>
                              <p:par>
                                <p:cTn id="45" presetID="42" presetClass="path" presetSubtype="0" decel="100000" fill="hold" grpId="1" nodeType="withEffect">
                                  <p:stCondLst>
                                    <p:cond delay="500"/>
                                  </p:stCondLst>
                                  <p:childTnLst>
                                    <p:animMotion origin="layout" path="M 4.54861E-6 2.65432E-6 L -0.0382 -0.00039 " pathEditMode="relative" rAng="0" ptsTypes="AA">
                                      <p:cBhvr>
                                        <p:cTn id="46" dur="500" spd="-100000" fill="hold"/>
                                        <p:tgtEl>
                                          <p:spTgt spid="14"/>
                                        </p:tgtEl>
                                        <p:attrNameLst>
                                          <p:attrName>ppt_x</p:attrName>
                                          <p:attrName>ppt_y</p:attrName>
                                        </p:attrNameLst>
                                      </p:cBhvr>
                                      <p:rCtr x="-1910" y="-19"/>
                                    </p:animMotion>
                                  </p:childTnLst>
                                </p:cTn>
                              </p:par>
                              <p:par>
                                <p:cTn id="47" presetID="10" presetClass="entr" presetSubtype="0" fill="hold" grpId="0" nodeType="withEffect">
                                  <p:stCondLst>
                                    <p:cond delay="50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250"/>
                                        <p:tgtEl>
                                          <p:spTgt spid="7"/>
                                        </p:tgtEl>
                                      </p:cBhvr>
                                    </p:animEffect>
                                  </p:childTnLst>
                                </p:cTn>
                              </p:par>
                              <p:par>
                                <p:cTn id="50" presetID="42" presetClass="path" presetSubtype="0" decel="100000" fill="hold" grpId="1" nodeType="withEffect">
                                  <p:stCondLst>
                                    <p:cond delay="500"/>
                                  </p:stCondLst>
                                  <p:childTnLst>
                                    <p:animMotion origin="layout" path="M 4.375E-6 2.65432E-6 L 0.03711 2.65432E-6 " pathEditMode="relative" rAng="0" ptsTypes="AA">
                                      <p:cBhvr>
                                        <p:cTn id="51" dur="500" spd="-100000" fill="hold"/>
                                        <p:tgtEl>
                                          <p:spTgt spid="7"/>
                                        </p:tgtEl>
                                        <p:attrNameLst>
                                          <p:attrName>ppt_x</p:attrName>
                                          <p:attrName>ppt_y</p:attrName>
                                        </p:attrNameLst>
                                      </p:cBhvr>
                                      <p:rCtr x="1855" y="0"/>
                                    </p:animMotion>
                                  </p:childTnLst>
                                </p:cTn>
                              </p:par>
                              <p:par>
                                <p:cTn id="52" presetID="1" presetClass="entr" presetSubtype="0" fill="hold" grpId="0" nodeType="withEffect">
                                  <p:stCondLst>
                                    <p:cond delay="500"/>
                                  </p:stCondLst>
                                  <p:childTnLst>
                                    <p:set>
                                      <p:cBhvr>
                                        <p:cTn id="53" dur="1" fill="hold">
                                          <p:stCondLst>
                                            <p:cond delay="0"/>
                                          </p:stCondLst>
                                        </p:cTn>
                                        <p:tgtEl>
                                          <p:spTgt spid="11"/>
                                        </p:tgtEl>
                                        <p:attrNameLst>
                                          <p:attrName>style.visibility</p:attrName>
                                        </p:attrNameLst>
                                      </p:cBhvr>
                                      <p:to>
                                        <p:strVal val="visible"/>
                                      </p:to>
                                    </p:set>
                                  </p:childTnLst>
                                </p:cTn>
                              </p:par>
                              <p:par>
                                <p:cTn id="54" presetID="6" presetClass="emph" presetSubtype="0" accel="100000" autoRev="1" fill="hold" grpId="1" nodeType="withEffect">
                                  <p:stCondLst>
                                    <p:cond delay="250"/>
                                  </p:stCondLst>
                                  <p:childTnLst>
                                    <p:animScale>
                                      <p:cBhvr>
                                        <p:cTn id="55" dur="250" fill="hold"/>
                                        <p:tgtEl>
                                          <p:spTgt spid="11"/>
                                        </p:tgtEl>
                                      </p:cBhvr>
                                      <p:by x="1000" y="1000"/>
                                    </p:animScale>
                                  </p:childTnLst>
                                </p:cTn>
                              </p:par>
                              <p:par>
                                <p:cTn id="56" presetID="1" presetClass="entr" presetSubtype="0" fill="hold" nodeType="withEffect">
                                  <p:stCondLst>
                                    <p:cond delay="600"/>
                                  </p:stCondLst>
                                  <p:childTnLst>
                                    <p:set>
                                      <p:cBhvr>
                                        <p:cTn id="57" dur="1" fill="hold">
                                          <p:stCondLst>
                                            <p:cond delay="0"/>
                                          </p:stCondLst>
                                        </p:cTn>
                                        <p:tgtEl>
                                          <p:spTgt spid="33"/>
                                        </p:tgtEl>
                                        <p:attrNameLst>
                                          <p:attrName>style.visibility</p:attrName>
                                        </p:attrNameLst>
                                      </p:cBhvr>
                                      <p:to>
                                        <p:strVal val="visible"/>
                                      </p:to>
                                    </p:set>
                                  </p:childTnLst>
                                </p:cTn>
                              </p:par>
                              <p:par>
                                <p:cTn id="58" presetID="6" presetClass="emph" presetSubtype="0" accel="100000" autoRev="1" fill="hold" nodeType="withEffect">
                                  <p:stCondLst>
                                    <p:cond delay="350"/>
                                  </p:stCondLst>
                                  <p:childTnLst>
                                    <p:animScale>
                                      <p:cBhvr>
                                        <p:cTn id="59" dur="250" fill="hold"/>
                                        <p:tgtEl>
                                          <p:spTgt spid="33"/>
                                        </p:tgtEl>
                                      </p:cBhvr>
                                      <p:by x="1000" y="1000"/>
                                    </p:animScale>
                                  </p:childTnLst>
                                </p:cTn>
                              </p:par>
                              <p:par>
                                <p:cTn id="60" presetID="1" presetClass="entr" presetSubtype="0" fill="hold" grpId="0" nodeType="withEffect">
                                  <p:stCondLst>
                                    <p:cond delay="750"/>
                                  </p:stCondLst>
                                  <p:childTnLst>
                                    <p:set>
                                      <p:cBhvr>
                                        <p:cTn id="61" dur="1" fill="hold">
                                          <p:stCondLst>
                                            <p:cond delay="0"/>
                                          </p:stCondLst>
                                        </p:cTn>
                                        <p:tgtEl>
                                          <p:spTgt spid="12"/>
                                        </p:tgtEl>
                                        <p:attrNameLst>
                                          <p:attrName>style.visibility</p:attrName>
                                        </p:attrNameLst>
                                      </p:cBhvr>
                                      <p:to>
                                        <p:strVal val="visible"/>
                                      </p:to>
                                    </p:set>
                                  </p:childTnLst>
                                </p:cTn>
                              </p:par>
                              <p:par>
                                <p:cTn id="62" presetID="6" presetClass="emph" presetSubtype="0" accel="100000" autoRev="1" fill="hold" grpId="1" nodeType="withEffect">
                                  <p:stCondLst>
                                    <p:cond delay="500"/>
                                  </p:stCondLst>
                                  <p:childTnLst>
                                    <p:animScale>
                                      <p:cBhvr>
                                        <p:cTn id="63" dur="250" fill="hold"/>
                                        <p:tgtEl>
                                          <p:spTgt spid="12"/>
                                        </p:tgtEl>
                                      </p:cBhvr>
                                      <p:by x="1000" y="1000"/>
                                    </p:animScale>
                                  </p:childTnLst>
                                </p:cTn>
                              </p:par>
                              <p:par>
                                <p:cTn id="64" presetID="1" presetClass="entr" presetSubtype="0" fill="hold" nodeType="withEffect">
                                  <p:stCondLst>
                                    <p:cond delay="850"/>
                                  </p:stCondLst>
                                  <p:childTnLst>
                                    <p:set>
                                      <p:cBhvr>
                                        <p:cTn id="65" dur="1" fill="hold">
                                          <p:stCondLst>
                                            <p:cond delay="0"/>
                                          </p:stCondLst>
                                        </p:cTn>
                                        <p:tgtEl>
                                          <p:spTgt spid="15"/>
                                        </p:tgtEl>
                                        <p:attrNameLst>
                                          <p:attrName>style.visibility</p:attrName>
                                        </p:attrNameLst>
                                      </p:cBhvr>
                                      <p:to>
                                        <p:strVal val="visible"/>
                                      </p:to>
                                    </p:set>
                                  </p:childTnLst>
                                </p:cTn>
                              </p:par>
                              <p:par>
                                <p:cTn id="66" presetID="6" presetClass="emph" presetSubtype="0" accel="100000" autoRev="1" fill="hold" nodeType="withEffect">
                                  <p:stCondLst>
                                    <p:cond delay="600"/>
                                  </p:stCondLst>
                                  <p:childTnLst>
                                    <p:animScale>
                                      <p:cBhvr>
                                        <p:cTn id="67" dur="250" fill="hold"/>
                                        <p:tgtEl>
                                          <p:spTgt spid="15"/>
                                        </p:tgtEl>
                                      </p:cBhvr>
                                      <p:by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10" grpId="0" animBg="1"/>
      <p:bldP spid="10" grpId="1" animBg="1"/>
      <p:bldP spid="11" grpId="0" animBg="1"/>
      <p:bldP spid="11" grpId="1" animBg="1"/>
      <p:bldP spid="12" grpId="0" animBg="1"/>
      <p:bldP spid="12" grpId="1" animBg="1"/>
      <p:bldP spid="13" grpId="0"/>
      <p:bldP spid="13" grpId="1"/>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71D26-D09A-6B42-B22A-091006608097}"/>
              </a:ext>
            </a:extLst>
          </p:cNvPr>
          <p:cNvSpPr/>
          <p:nvPr/>
        </p:nvSpPr>
        <p:spPr>
          <a:xfrm>
            <a:off x="2" y="2369801"/>
            <a:ext cx="14630389" cy="2283162"/>
          </a:xfrm>
          <a:prstGeom prst="rect">
            <a:avLst/>
          </a:prstGeom>
          <a:gradFill>
            <a:gsLst>
              <a:gs pos="1961">
                <a:srgbClr val="4861AD"/>
              </a:gs>
              <a:gs pos="100000">
                <a:srgbClr val="4861AD">
                  <a:lumMod val="75000"/>
                </a:srgbClr>
              </a:gs>
            </a:gsLst>
            <a:lin ang="5400000" scaled="0"/>
          </a:gradFill>
          <a:ln w="9525" cap="flat" cmpd="sng" algn="ctr">
            <a:noFill/>
            <a:prstDash val="solid"/>
          </a:ln>
          <a:effectLst/>
        </p:spPr>
        <p:txBody>
          <a:bodyPr rtlCol="0" anchor="ctr"/>
          <a:lstStyle/>
          <a:p>
            <a:pPr algn="ctr" defTabSz="1463040" hangingPunct="1">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Content Placeholder 2">
            <a:extLst>
              <a:ext uri="{FF2B5EF4-FFF2-40B4-BE49-F238E27FC236}">
                <a16:creationId xmlns:a16="http://schemas.microsoft.com/office/drawing/2014/main" id="{7A571DE8-0C04-B645-98B1-CAD5DC4DAC1C}"/>
              </a:ext>
            </a:extLst>
          </p:cNvPr>
          <p:cNvSpPr txBox="1">
            <a:spLocks/>
          </p:cNvSpPr>
          <p:nvPr/>
        </p:nvSpPr>
        <p:spPr>
          <a:xfrm>
            <a:off x="1064643" y="3164389"/>
            <a:ext cx="12501114" cy="693987"/>
          </a:xfrm>
          <a:prstGeom prst="rect">
            <a:avLst/>
          </a:prstGeom>
          <a:noFill/>
          <a:ln w="38100" cap="flat" cmpd="sng" algn="ctr">
            <a:noFill/>
            <a:prstDash val="solid"/>
          </a:ln>
          <a:effectLst/>
        </p:spPr>
        <p:txBody>
          <a:bodyPr rtlCol="0" anchor="ctr"/>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hangingPunct="1">
              <a:defRPr/>
            </a:pPr>
            <a:r>
              <a:rPr lang="en-US" sz="5000" b="1" dirty="0">
                <a:solidFill>
                  <a:srgbClr val="FFCE3F"/>
                </a:solidFill>
                <a:latin typeface="Amazon Ember"/>
              </a:rPr>
              <a:t>New code </a:t>
            </a:r>
            <a:r>
              <a:rPr lang="en-US" sz="5000" dirty="0">
                <a:solidFill>
                  <a:srgbClr val="FFFFFF"/>
                </a:solidFill>
                <a:latin typeface="Amazon Ember Light"/>
              </a:rPr>
              <a:t>from </a:t>
            </a:r>
            <a:r>
              <a:rPr lang="en-US" sz="5000" b="1" dirty="0">
                <a:solidFill>
                  <a:srgbClr val="FFCE3F"/>
                </a:solidFill>
                <a:latin typeface="Amazon Ember"/>
              </a:rPr>
              <a:t>new feature</a:t>
            </a:r>
          </a:p>
        </p:txBody>
      </p:sp>
      <p:sp>
        <p:nvSpPr>
          <p:cNvPr id="5" name="Content Placeholder 2">
            <a:extLst>
              <a:ext uri="{FF2B5EF4-FFF2-40B4-BE49-F238E27FC236}">
                <a16:creationId xmlns:a16="http://schemas.microsoft.com/office/drawing/2014/main" id="{5A8C645A-D266-5348-923F-AC1D1DA20140}"/>
              </a:ext>
            </a:extLst>
          </p:cNvPr>
          <p:cNvSpPr txBox="1">
            <a:spLocks/>
          </p:cNvSpPr>
          <p:nvPr/>
        </p:nvSpPr>
        <p:spPr>
          <a:xfrm>
            <a:off x="1761819" y="5019003"/>
            <a:ext cx="5624490" cy="1571482"/>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defRPr/>
            </a:pPr>
            <a:r>
              <a:rPr lang="en-US" sz="3200" dirty="0">
                <a:solidFill>
                  <a:srgbClr val="FFFFFF"/>
                </a:solidFill>
                <a:latin typeface="Amazon Ember"/>
                <a:cs typeface="Amazon Ember" panose="020B0603020204020204" pitchFamily="34" charset="0"/>
              </a:rPr>
              <a:t>Incrementally change system with many </a:t>
            </a:r>
            <a:br>
              <a:rPr lang="en-US" sz="3200" dirty="0">
                <a:solidFill>
                  <a:srgbClr val="FFFFFF"/>
                </a:solidFill>
                <a:latin typeface="Amazon Ember"/>
                <a:cs typeface="Amazon Ember" panose="020B0603020204020204" pitchFamily="34" charset="0"/>
              </a:rPr>
            </a:br>
            <a:r>
              <a:rPr lang="en-US" sz="3200" dirty="0">
                <a:solidFill>
                  <a:srgbClr val="FFFFFF"/>
                </a:solidFill>
                <a:latin typeface="Amazon Ember"/>
                <a:cs typeface="Amazon Ember" panose="020B0603020204020204" pitchFamily="34" charset="0"/>
              </a:rPr>
              <a:t>small safe updates</a:t>
            </a:r>
          </a:p>
        </p:txBody>
      </p:sp>
      <p:cxnSp>
        <p:nvCxnSpPr>
          <p:cNvPr id="6" name="Straight Connector 5">
            <a:extLst>
              <a:ext uri="{FF2B5EF4-FFF2-40B4-BE49-F238E27FC236}">
                <a16:creationId xmlns:a16="http://schemas.microsoft.com/office/drawing/2014/main" id="{862CC41A-A5CC-FE4B-A358-58857459665E}"/>
              </a:ext>
            </a:extLst>
          </p:cNvPr>
          <p:cNvCxnSpPr>
            <a:cxnSpLocks/>
          </p:cNvCxnSpPr>
          <p:nvPr/>
        </p:nvCxnSpPr>
        <p:spPr>
          <a:xfrm>
            <a:off x="3271520" y="3998504"/>
            <a:ext cx="2824480" cy="0"/>
          </a:xfrm>
          <a:prstGeom prst="line">
            <a:avLst/>
          </a:prstGeom>
          <a:noFill/>
          <a:ln w="19050" cap="flat" cmpd="sng" algn="ctr">
            <a:solidFill>
              <a:srgbClr val="FFFFFF"/>
            </a:solidFill>
            <a:prstDash val="solid"/>
          </a:ln>
          <a:effectLst/>
        </p:spPr>
      </p:cxnSp>
      <p:grpSp>
        <p:nvGrpSpPr>
          <p:cNvPr id="7" name="Group 6">
            <a:extLst>
              <a:ext uri="{FF2B5EF4-FFF2-40B4-BE49-F238E27FC236}">
                <a16:creationId xmlns:a16="http://schemas.microsoft.com/office/drawing/2014/main" id="{7B60EC8D-454B-9848-BE24-93088C4CC200}"/>
              </a:ext>
            </a:extLst>
          </p:cNvPr>
          <p:cNvGrpSpPr/>
          <p:nvPr/>
        </p:nvGrpSpPr>
        <p:grpSpPr>
          <a:xfrm>
            <a:off x="4391184" y="3998505"/>
            <a:ext cx="365760" cy="974754"/>
            <a:chOff x="2920189" y="2821021"/>
            <a:chExt cx="228600" cy="609221"/>
          </a:xfrm>
        </p:grpSpPr>
        <p:cxnSp>
          <p:nvCxnSpPr>
            <p:cNvPr id="8" name="Straight Connector 7">
              <a:extLst>
                <a:ext uri="{FF2B5EF4-FFF2-40B4-BE49-F238E27FC236}">
                  <a16:creationId xmlns:a16="http://schemas.microsoft.com/office/drawing/2014/main" id="{55A90819-294F-7243-BEFD-95BB6F0A247F}"/>
                </a:ext>
              </a:extLst>
            </p:cNvPr>
            <p:cNvCxnSpPr/>
            <p:nvPr/>
          </p:nvCxnSpPr>
          <p:spPr>
            <a:xfrm>
              <a:off x="3034489" y="2821021"/>
              <a:ext cx="0" cy="609217"/>
            </a:xfrm>
            <a:prstGeom prst="line">
              <a:avLst/>
            </a:prstGeom>
            <a:noFill/>
            <a:ln w="19050" cap="flat" cmpd="sng" algn="ctr">
              <a:solidFill>
                <a:srgbClr val="FFFFFF"/>
              </a:solidFill>
              <a:prstDash val="solid"/>
            </a:ln>
            <a:effectLst/>
          </p:spPr>
        </p:cxnSp>
        <p:cxnSp>
          <p:nvCxnSpPr>
            <p:cNvPr id="9" name="Straight Connector 8">
              <a:extLst>
                <a:ext uri="{FF2B5EF4-FFF2-40B4-BE49-F238E27FC236}">
                  <a16:creationId xmlns:a16="http://schemas.microsoft.com/office/drawing/2014/main" id="{104986C1-FD17-3041-822C-95B6706FEA62}"/>
                </a:ext>
              </a:extLst>
            </p:cNvPr>
            <p:cNvCxnSpPr/>
            <p:nvPr/>
          </p:nvCxnSpPr>
          <p:spPr>
            <a:xfrm>
              <a:off x="2920189" y="3430242"/>
              <a:ext cx="228600" cy="0"/>
            </a:xfrm>
            <a:prstGeom prst="line">
              <a:avLst/>
            </a:prstGeom>
            <a:noFill/>
            <a:ln w="19050" cap="flat" cmpd="sng" algn="ctr">
              <a:solidFill>
                <a:srgbClr val="FFFFFF"/>
              </a:solidFill>
              <a:prstDash val="solid"/>
            </a:ln>
            <a:effectLst/>
          </p:spPr>
        </p:cxnSp>
      </p:grpSp>
      <p:cxnSp>
        <p:nvCxnSpPr>
          <p:cNvPr id="10" name="Straight Connector 9">
            <a:extLst>
              <a:ext uri="{FF2B5EF4-FFF2-40B4-BE49-F238E27FC236}">
                <a16:creationId xmlns:a16="http://schemas.microsoft.com/office/drawing/2014/main" id="{1372B052-E0A8-6546-AD2E-39795DB8C1DF}"/>
              </a:ext>
            </a:extLst>
          </p:cNvPr>
          <p:cNvCxnSpPr>
            <a:cxnSpLocks/>
          </p:cNvCxnSpPr>
          <p:nvPr/>
        </p:nvCxnSpPr>
        <p:spPr>
          <a:xfrm>
            <a:off x="7873990" y="3998504"/>
            <a:ext cx="3484891" cy="0"/>
          </a:xfrm>
          <a:prstGeom prst="line">
            <a:avLst/>
          </a:prstGeom>
          <a:noFill/>
          <a:ln w="19050" cap="flat" cmpd="sng" algn="ctr">
            <a:solidFill>
              <a:srgbClr val="FFFFFF"/>
            </a:solidFill>
            <a:prstDash val="solid"/>
          </a:ln>
          <a:effectLst/>
        </p:spPr>
      </p:cxnSp>
      <p:grpSp>
        <p:nvGrpSpPr>
          <p:cNvPr id="11" name="Group 10">
            <a:extLst>
              <a:ext uri="{FF2B5EF4-FFF2-40B4-BE49-F238E27FC236}">
                <a16:creationId xmlns:a16="http://schemas.microsoft.com/office/drawing/2014/main" id="{6D52FED7-7B85-FB42-A10D-69C5B4CE9048}"/>
              </a:ext>
            </a:extLst>
          </p:cNvPr>
          <p:cNvGrpSpPr/>
          <p:nvPr/>
        </p:nvGrpSpPr>
        <p:grpSpPr>
          <a:xfrm>
            <a:off x="9433554" y="3998505"/>
            <a:ext cx="365760" cy="974754"/>
            <a:chOff x="2920189" y="2821021"/>
            <a:chExt cx="228600" cy="609221"/>
          </a:xfrm>
        </p:grpSpPr>
        <p:cxnSp>
          <p:nvCxnSpPr>
            <p:cNvPr id="12" name="Straight Connector 11">
              <a:extLst>
                <a:ext uri="{FF2B5EF4-FFF2-40B4-BE49-F238E27FC236}">
                  <a16:creationId xmlns:a16="http://schemas.microsoft.com/office/drawing/2014/main" id="{07262B54-D6B1-7541-9F6F-81C1DEF8D078}"/>
                </a:ext>
              </a:extLst>
            </p:cNvPr>
            <p:cNvCxnSpPr/>
            <p:nvPr/>
          </p:nvCxnSpPr>
          <p:spPr>
            <a:xfrm>
              <a:off x="3034489" y="2821021"/>
              <a:ext cx="0" cy="609217"/>
            </a:xfrm>
            <a:prstGeom prst="line">
              <a:avLst/>
            </a:prstGeom>
            <a:noFill/>
            <a:ln w="19050" cap="flat" cmpd="sng" algn="ctr">
              <a:solidFill>
                <a:srgbClr val="FFFFFF"/>
              </a:solidFill>
              <a:prstDash val="solid"/>
            </a:ln>
            <a:effectLst/>
          </p:spPr>
        </p:cxnSp>
        <p:cxnSp>
          <p:nvCxnSpPr>
            <p:cNvPr id="13" name="Straight Connector 12">
              <a:extLst>
                <a:ext uri="{FF2B5EF4-FFF2-40B4-BE49-F238E27FC236}">
                  <a16:creationId xmlns:a16="http://schemas.microsoft.com/office/drawing/2014/main" id="{AB2D0215-A3EB-694E-BE53-31CAA9E01BE7}"/>
                </a:ext>
              </a:extLst>
            </p:cNvPr>
            <p:cNvCxnSpPr/>
            <p:nvPr/>
          </p:nvCxnSpPr>
          <p:spPr>
            <a:xfrm>
              <a:off x="2920189" y="3430242"/>
              <a:ext cx="228600" cy="0"/>
            </a:xfrm>
            <a:prstGeom prst="line">
              <a:avLst/>
            </a:prstGeom>
            <a:noFill/>
            <a:ln w="19050" cap="flat" cmpd="sng" algn="ctr">
              <a:solidFill>
                <a:srgbClr val="FFFFFF"/>
              </a:solidFill>
              <a:prstDash val="solid"/>
            </a:ln>
            <a:effectLst/>
          </p:spPr>
        </p:cxnSp>
      </p:grpSp>
      <p:sp>
        <p:nvSpPr>
          <p:cNvPr id="14" name="Content Placeholder 2">
            <a:extLst>
              <a:ext uri="{FF2B5EF4-FFF2-40B4-BE49-F238E27FC236}">
                <a16:creationId xmlns:a16="http://schemas.microsoft.com/office/drawing/2014/main" id="{028B6313-AF6E-E247-9A9F-5E1E04D1A474}"/>
              </a:ext>
            </a:extLst>
          </p:cNvPr>
          <p:cNvSpPr txBox="1">
            <a:spLocks/>
          </p:cNvSpPr>
          <p:nvPr/>
        </p:nvSpPr>
        <p:spPr>
          <a:xfrm>
            <a:off x="7467594" y="5019003"/>
            <a:ext cx="4297680" cy="1571482"/>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defRPr/>
            </a:pPr>
            <a:r>
              <a:rPr lang="en-US" sz="3200" dirty="0">
                <a:solidFill>
                  <a:srgbClr val="FFFFFF"/>
                </a:solidFill>
                <a:latin typeface="Amazon Ember"/>
                <a:cs typeface="Amazon Ember" panose="020B0603020204020204" pitchFamily="34" charset="0"/>
              </a:rPr>
              <a:t>Turn on features for testing and when it works—for everyone</a:t>
            </a:r>
          </a:p>
        </p:txBody>
      </p:sp>
    </p:spTree>
    <p:extLst>
      <p:ext uri="{BB962C8B-B14F-4D97-AF65-F5344CB8AC3E}">
        <p14:creationId xmlns:p14="http://schemas.microsoft.com/office/powerpoint/2010/main" val="3436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22" presetClass="entr" presetSubtype="1"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42" presetClass="path" presetSubtype="0" decel="100000" fill="hold" grpId="1" nodeType="withEffect">
                                  <p:stCondLst>
                                    <p:cond delay="750"/>
                                  </p:stCondLst>
                                  <p:childTnLst>
                                    <p:animMotion origin="layout" path="M 1.49306E-6 3.08642E-6 L 1.49306E-6 0.0544 " pathEditMode="relative" rAng="0" ptsTypes="AA">
                                      <p:cBhvr>
                                        <p:cTn id="15" dur="250" spd="-100000" fill="hold"/>
                                        <p:tgtEl>
                                          <p:spTgt spid="5"/>
                                        </p:tgtEl>
                                        <p:attrNameLst>
                                          <p:attrName>ppt_x</p:attrName>
                                          <p:attrName>ppt_y</p:attrName>
                                        </p:attrNameLst>
                                      </p:cBhvr>
                                      <p:rCtr x="0" y="2720"/>
                                    </p:animMotion>
                                  </p:childTnLst>
                                </p:cTn>
                              </p:par>
                            </p:childTnLst>
                          </p:cTn>
                        </p:par>
                        <p:par>
                          <p:cTn id="16" fill="hold">
                            <p:stCondLst>
                              <p:cond delay="1000"/>
                            </p:stCondLst>
                            <p:childTnLst>
                              <p:par>
                                <p:cTn id="17" presetID="16" presetClass="entr" presetSubtype="37"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outVertical)">
                                      <p:cBhvr>
                                        <p:cTn id="19" dur="500"/>
                                        <p:tgtEl>
                                          <p:spTgt spid="10"/>
                                        </p:tgtEl>
                                      </p:cBhvr>
                                    </p:animEffect>
                                  </p:childTnLst>
                                </p:cTn>
                              </p:par>
                              <p:par>
                                <p:cTn id="20" presetID="22" presetClass="entr" presetSubtype="1"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50"/>
                                        <p:tgtEl>
                                          <p:spTgt spid="14"/>
                                        </p:tgtEl>
                                      </p:cBhvr>
                                    </p:animEffect>
                                  </p:childTnLst>
                                </p:cTn>
                              </p:par>
                              <p:par>
                                <p:cTn id="26" presetID="42" presetClass="path" presetSubtype="0" decel="100000" fill="hold" grpId="1" nodeType="withEffect">
                                  <p:stCondLst>
                                    <p:cond delay="750"/>
                                  </p:stCondLst>
                                  <p:childTnLst>
                                    <p:animMotion origin="layout" path="M 3.4375E-6 3.08642E-6 L 3.4375E-6 0.0544 " pathEditMode="relative" rAng="0" ptsTypes="AA">
                                      <p:cBhvr>
                                        <p:cTn id="27" dur="250" spd="-100000" fill="hold"/>
                                        <p:tgtEl>
                                          <p:spTgt spid="14"/>
                                        </p:tgtEl>
                                        <p:attrNameLst>
                                          <p:attrName>ppt_x</p:attrName>
                                          <p:attrName>ppt_y</p:attrName>
                                        </p:attrNameLst>
                                      </p:cBhvr>
                                      <p:rCtr x="0" y="2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8794822-A70F-9040-9286-7AF337558EE5}"/>
              </a:ext>
            </a:extLst>
          </p:cNvPr>
          <p:cNvSpPr/>
          <p:nvPr/>
        </p:nvSpPr>
        <p:spPr>
          <a:xfrm>
            <a:off x="1323745" y="1747619"/>
            <a:ext cx="4748403" cy="4748403"/>
          </a:xfrm>
          <a:prstGeom prst="ellipse">
            <a:avLst/>
          </a:prstGeom>
          <a:solidFill>
            <a:srgbClr val="282828"/>
          </a:solidFill>
          <a:ln w="9525" cap="flat" cmpd="sng" algn="ctr">
            <a:no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grpSp>
        <p:nvGrpSpPr>
          <p:cNvPr id="3" name="Group 2">
            <a:extLst>
              <a:ext uri="{FF2B5EF4-FFF2-40B4-BE49-F238E27FC236}">
                <a16:creationId xmlns:a16="http://schemas.microsoft.com/office/drawing/2014/main" id="{0900CBE6-2C5A-3449-A51C-F1AF16E64F53}"/>
              </a:ext>
            </a:extLst>
          </p:cNvPr>
          <p:cNvGrpSpPr/>
          <p:nvPr/>
        </p:nvGrpSpPr>
        <p:grpSpPr>
          <a:xfrm>
            <a:off x="1645594" y="2069468"/>
            <a:ext cx="4104709" cy="4104709"/>
            <a:chOff x="1285256" y="1293416"/>
            <a:chExt cx="2565443" cy="2565443"/>
          </a:xfrm>
        </p:grpSpPr>
        <p:sp>
          <p:nvSpPr>
            <p:cNvPr id="4" name="Oval 3">
              <a:extLst>
                <a:ext uri="{FF2B5EF4-FFF2-40B4-BE49-F238E27FC236}">
                  <a16:creationId xmlns:a16="http://schemas.microsoft.com/office/drawing/2014/main" id="{46DF9AC7-1A0A-8F41-924E-CD9A1DBD5CB6}"/>
                </a:ext>
              </a:extLst>
            </p:cNvPr>
            <p:cNvSpPr/>
            <p:nvPr/>
          </p:nvSpPr>
          <p:spPr>
            <a:xfrm>
              <a:off x="1285256" y="1293416"/>
              <a:ext cx="2565443" cy="2565443"/>
            </a:xfrm>
            <a:prstGeom prst="ellipse">
              <a:avLst/>
            </a:prstGeom>
            <a:gradFill>
              <a:gsLst>
                <a:gs pos="1961">
                  <a:srgbClr val="4861AD"/>
                </a:gs>
                <a:gs pos="100000">
                  <a:srgbClr val="4861AD">
                    <a:lumMod val="75000"/>
                  </a:srgbClr>
                </a:gs>
              </a:gsLst>
              <a:lin ang="5400000" scaled="0"/>
            </a:gradFill>
            <a:ln w="31750" cap="flat" cmpd="sng" algn="ctr">
              <a:solidFill>
                <a:srgbClr val="FFFFFF"/>
              </a:solidFill>
              <a:prstDash val="solid"/>
            </a:ln>
            <a:effectLst/>
          </p:spPr>
          <p:txBody>
            <a:bodyPr rtlCol="0" anchor="ctr"/>
            <a:lstStyle/>
            <a:p>
              <a:pPr algn="ctr" defTabSz="1463040" hangingPunct="1">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itle 1">
              <a:extLst>
                <a:ext uri="{FF2B5EF4-FFF2-40B4-BE49-F238E27FC236}">
                  <a16:creationId xmlns:a16="http://schemas.microsoft.com/office/drawing/2014/main" id="{FCD55896-F2B6-5B47-811C-14B63BB978E3}"/>
                </a:ext>
              </a:extLst>
            </p:cNvPr>
            <p:cNvSpPr txBox="1">
              <a:spLocks/>
            </p:cNvSpPr>
            <p:nvPr/>
          </p:nvSpPr>
          <p:spPr>
            <a:xfrm>
              <a:off x="1285256" y="2021214"/>
              <a:ext cx="2565443" cy="1109846"/>
            </a:xfrm>
            <a:prstGeom prst="rect">
              <a:avLst/>
            </a:prstGeom>
            <a:noFill/>
            <a:ln w="38100" cap="flat" cmpd="sng" algn="ctr">
              <a:noFill/>
              <a:prstDash val="solid"/>
            </a:ln>
            <a:effectLst/>
          </p:spPr>
          <p:txBody>
            <a:bodyPr rtlCol="0" anchor="ctr"/>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hangingPunct="1">
                <a:defRPr/>
              </a:pPr>
              <a:r>
                <a:rPr lang="en-US" sz="6000" spc="-118" dirty="0">
                  <a:ln w="3175">
                    <a:noFill/>
                  </a:ln>
                  <a:solidFill>
                    <a:schemeClr val="accent2"/>
                  </a:solidFill>
                  <a:ea typeface="Amazon Ember Heavy" panose="020B0803020204020204" pitchFamily="34" charset="0"/>
                  <a:cs typeface="Amazon Ember Heavy" panose="020B0803020204020204" pitchFamily="34" charset="0"/>
                </a:rPr>
                <a:t>Small </a:t>
              </a:r>
              <a:br>
                <a:rPr lang="en-US" sz="6000" spc="-118" dirty="0">
                  <a:ln w="3175">
                    <a:noFill/>
                  </a:ln>
                  <a:solidFill>
                    <a:schemeClr val="accent2"/>
                  </a:solidFill>
                  <a:ea typeface="Amazon Ember Heavy" panose="020B0803020204020204" pitchFamily="34" charset="0"/>
                  <a:cs typeface="Amazon Ember Heavy" panose="020B0803020204020204" pitchFamily="34" charset="0"/>
                </a:rPr>
              </a:br>
              <a:r>
                <a:rPr lang="en-US" sz="6000" spc="-118" dirty="0">
                  <a:ln w="3175">
                    <a:noFill/>
                  </a:ln>
                  <a:solidFill>
                    <a:schemeClr val="accent2"/>
                  </a:solidFill>
                  <a:ea typeface="Amazon Ember Heavy" panose="020B0803020204020204" pitchFamily="34" charset="0"/>
                  <a:cs typeface="Amazon Ember Heavy" panose="020B0803020204020204" pitchFamily="34" charset="0"/>
                </a:rPr>
                <a:t>changes</a:t>
              </a:r>
            </a:p>
          </p:txBody>
        </p:sp>
      </p:grpSp>
      <p:sp>
        <p:nvSpPr>
          <p:cNvPr id="6" name="Freeform: Shape 17">
            <a:extLst>
              <a:ext uri="{FF2B5EF4-FFF2-40B4-BE49-F238E27FC236}">
                <a16:creationId xmlns:a16="http://schemas.microsoft.com/office/drawing/2014/main" id="{B3A857D6-F340-9941-B220-F508D8B3C856}"/>
              </a:ext>
            </a:extLst>
          </p:cNvPr>
          <p:cNvSpPr/>
          <p:nvPr/>
        </p:nvSpPr>
        <p:spPr>
          <a:xfrm>
            <a:off x="2092379" y="2077590"/>
            <a:ext cx="1014464" cy="963035"/>
          </a:xfrm>
          <a:custGeom>
            <a:avLst/>
            <a:gdLst>
              <a:gd name="connsiteX0" fmla="*/ 191684 w 492797"/>
              <a:gd name="connsiteY0" fmla="*/ 0 h 467814"/>
              <a:gd name="connsiteX1" fmla="*/ 409446 w 492797"/>
              <a:gd name="connsiteY1" fmla="*/ 217762 h 467814"/>
              <a:gd name="connsiteX2" fmla="*/ 492797 w 492797"/>
              <a:gd name="connsiteY2" fmla="*/ 134411 h 467814"/>
              <a:gd name="connsiteX3" fmla="*/ 492797 w 492797"/>
              <a:gd name="connsiteY3" fmla="*/ 467814 h 467814"/>
              <a:gd name="connsiteX4" fmla="*/ 159394 w 492797"/>
              <a:gd name="connsiteY4" fmla="*/ 467814 h 467814"/>
              <a:gd name="connsiteX5" fmla="*/ 242745 w 492797"/>
              <a:gd name="connsiteY5" fmla="*/ 384463 h 467814"/>
              <a:gd name="connsiteX6" fmla="*/ 0 w 492797"/>
              <a:gd name="connsiteY6" fmla="*/ 141718 h 467814"/>
              <a:gd name="connsiteX7" fmla="*/ 42519 w 492797"/>
              <a:gd name="connsiteY7" fmla="*/ 103074 h 467814"/>
              <a:gd name="connsiteX8" fmla="*/ 131305 w 492797"/>
              <a:gd name="connsiteY8" fmla="*/ 36681 h 46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7" h="467814">
                <a:moveTo>
                  <a:pt x="191684" y="0"/>
                </a:moveTo>
                <a:lnTo>
                  <a:pt x="409446" y="217762"/>
                </a:lnTo>
                <a:lnTo>
                  <a:pt x="492797" y="134411"/>
                </a:lnTo>
                <a:lnTo>
                  <a:pt x="492797" y="467814"/>
                </a:lnTo>
                <a:lnTo>
                  <a:pt x="159394" y="467814"/>
                </a:lnTo>
                <a:lnTo>
                  <a:pt x="242745" y="384463"/>
                </a:lnTo>
                <a:lnTo>
                  <a:pt x="0" y="141718"/>
                </a:lnTo>
                <a:lnTo>
                  <a:pt x="42519" y="103074"/>
                </a:lnTo>
                <a:cubicBezTo>
                  <a:pt x="70999" y="79570"/>
                  <a:pt x="100626" y="57407"/>
                  <a:pt x="131305" y="36681"/>
                </a:cubicBezTo>
                <a:close/>
              </a:path>
            </a:pathLst>
          </a:custGeom>
          <a:solidFill>
            <a:srgbClr val="FFFFFF"/>
          </a:solidFill>
          <a:ln w="22225" cap="flat" cmpd="sng" algn="ctr">
            <a:no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sp>
        <p:nvSpPr>
          <p:cNvPr id="7" name="Freeform: Shape 18">
            <a:extLst>
              <a:ext uri="{FF2B5EF4-FFF2-40B4-BE49-F238E27FC236}">
                <a16:creationId xmlns:a16="http://schemas.microsoft.com/office/drawing/2014/main" id="{6E5EBEB5-A0F1-A143-83F2-7B9C0D86E751}"/>
              </a:ext>
            </a:extLst>
          </p:cNvPr>
          <p:cNvSpPr/>
          <p:nvPr/>
        </p:nvSpPr>
        <p:spPr>
          <a:xfrm flipH="1">
            <a:off x="4283358" y="2077590"/>
            <a:ext cx="1014464" cy="963035"/>
          </a:xfrm>
          <a:custGeom>
            <a:avLst/>
            <a:gdLst>
              <a:gd name="connsiteX0" fmla="*/ 191684 w 492797"/>
              <a:gd name="connsiteY0" fmla="*/ 0 h 467814"/>
              <a:gd name="connsiteX1" fmla="*/ 409446 w 492797"/>
              <a:gd name="connsiteY1" fmla="*/ 217762 h 467814"/>
              <a:gd name="connsiteX2" fmla="*/ 492797 w 492797"/>
              <a:gd name="connsiteY2" fmla="*/ 134411 h 467814"/>
              <a:gd name="connsiteX3" fmla="*/ 492797 w 492797"/>
              <a:gd name="connsiteY3" fmla="*/ 467814 h 467814"/>
              <a:gd name="connsiteX4" fmla="*/ 159394 w 492797"/>
              <a:gd name="connsiteY4" fmla="*/ 467814 h 467814"/>
              <a:gd name="connsiteX5" fmla="*/ 242745 w 492797"/>
              <a:gd name="connsiteY5" fmla="*/ 384463 h 467814"/>
              <a:gd name="connsiteX6" fmla="*/ 0 w 492797"/>
              <a:gd name="connsiteY6" fmla="*/ 141718 h 467814"/>
              <a:gd name="connsiteX7" fmla="*/ 42519 w 492797"/>
              <a:gd name="connsiteY7" fmla="*/ 103074 h 467814"/>
              <a:gd name="connsiteX8" fmla="*/ 131305 w 492797"/>
              <a:gd name="connsiteY8" fmla="*/ 36681 h 46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7" h="467814">
                <a:moveTo>
                  <a:pt x="191684" y="0"/>
                </a:moveTo>
                <a:lnTo>
                  <a:pt x="409446" y="217762"/>
                </a:lnTo>
                <a:lnTo>
                  <a:pt x="492797" y="134411"/>
                </a:lnTo>
                <a:lnTo>
                  <a:pt x="492797" y="467814"/>
                </a:lnTo>
                <a:lnTo>
                  <a:pt x="159394" y="467814"/>
                </a:lnTo>
                <a:lnTo>
                  <a:pt x="242745" y="384463"/>
                </a:lnTo>
                <a:lnTo>
                  <a:pt x="0" y="141718"/>
                </a:lnTo>
                <a:lnTo>
                  <a:pt x="42519" y="103074"/>
                </a:lnTo>
                <a:cubicBezTo>
                  <a:pt x="70999" y="79570"/>
                  <a:pt x="100626" y="57407"/>
                  <a:pt x="131305" y="36681"/>
                </a:cubicBezTo>
                <a:close/>
              </a:path>
            </a:pathLst>
          </a:custGeom>
          <a:solidFill>
            <a:srgbClr val="FFFFFF"/>
          </a:solidFill>
          <a:ln w="22225" cap="flat" cmpd="sng" algn="ctr">
            <a:no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sp>
        <p:nvSpPr>
          <p:cNvPr id="8" name="Freeform: Shape 19">
            <a:extLst>
              <a:ext uri="{FF2B5EF4-FFF2-40B4-BE49-F238E27FC236}">
                <a16:creationId xmlns:a16="http://schemas.microsoft.com/office/drawing/2014/main" id="{AA089CC9-DCB0-9245-9E64-D177C7453867}"/>
              </a:ext>
            </a:extLst>
          </p:cNvPr>
          <p:cNvSpPr/>
          <p:nvPr/>
        </p:nvSpPr>
        <p:spPr>
          <a:xfrm flipV="1">
            <a:off x="2092379" y="5203022"/>
            <a:ext cx="1014464" cy="963035"/>
          </a:xfrm>
          <a:custGeom>
            <a:avLst/>
            <a:gdLst>
              <a:gd name="connsiteX0" fmla="*/ 191684 w 492797"/>
              <a:gd name="connsiteY0" fmla="*/ 0 h 467814"/>
              <a:gd name="connsiteX1" fmla="*/ 409446 w 492797"/>
              <a:gd name="connsiteY1" fmla="*/ 217762 h 467814"/>
              <a:gd name="connsiteX2" fmla="*/ 492797 w 492797"/>
              <a:gd name="connsiteY2" fmla="*/ 134411 h 467814"/>
              <a:gd name="connsiteX3" fmla="*/ 492797 w 492797"/>
              <a:gd name="connsiteY3" fmla="*/ 467814 h 467814"/>
              <a:gd name="connsiteX4" fmla="*/ 159394 w 492797"/>
              <a:gd name="connsiteY4" fmla="*/ 467814 h 467814"/>
              <a:gd name="connsiteX5" fmla="*/ 242745 w 492797"/>
              <a:gd name="connsiteY5" fmla="*/ 384463 h 467814"/>
              <a:gd name="connsiteX6" fmla="*/ 0 w 492797"/>
              <a:gd name="connsiteY6" fmla="*/ 141718 h 467814"/>
              <a:gd name="connsiteX7" fmla="*/ 42519 w 492797"/>
              <a:gd name="connsiteY7" fmla="*/ 103074 h 467814"/>
              <a:gd name="connsiteX8" fmla="*/ 131305 w 492797"/>
              <a:gd name="connsiteY8" fmla="*/ 36681 h 46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7" h="467814">
                <a:moveTo>
                  <a:pt x="191684" y="0"/>
                </a:moveTo>
                <a:lnTo>
                  <a:pt x="409446" y="217762"/>
                </a:lnTo>
                <a:lnTo>
                  <a:pt x="492797" y="134411"/>
                </a:lnTo>
                <a:lnTo>
                  <a:pt x="492797" y="467814"/>
                </a:lnTo>
                <a:lnTo>
                  <a:pt x="159394" y="467814"/>
                </a:lnTo>
                <a:lnTo>
                  <a:pt x="242745" y="384463"/>
                </a:lnTo>
                <a:lnTo>
                  <a:pt x="0" y="141718"/>
                </a:lnTo>
                <a:lnTo>
                  <a:pt x="42519" y="103074"/>
                </a:lnTo>
                <a:cubicBezTo>
                  <a:pt x="70999" y="79570"/>
                  <a:pt x="100626" y="57407"/>
                  <a:pt x="131305" y="36681"/>
                </a:cubicBezTo>
                <a:close/>
              </a:path>
            </a:pathLst>
          </a:custGeom>
          <a:solidFill>
            <a:srgbClr val="FFFFFF"/>
          </a:solidFill>
          <a:ln w="22225" cap="flat" cmpd="sng" algn="ctr">
            <a:no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sp>
        <p:nvSpPr>
          <p:cNvPr id="9" name="Freeform: Shape 20">
            <a:extLst>
              <a:ext uri="{FF2B5EF4-FFF2-40B4-BE49-F238E27FC236}">
                <a16:creationId xmlns:a16="http://schemas.microsoft.com/office/drawing/2014/main" id="{228D05F4-D3CC-E646-9D4F-25C329DB01E7}"/>
              </a:ext>
            </a:extLst>
          </p:cNvPr>
          <p:cNvSpPr/>
          <p:nvPr/>
        </p:nvSpPr>
        <p:spPr>
          <a:xfrm flipH="1" flipV="1">
            <a:off x="4283358" y="5203022"/>
            <a:ext cx="1014464" cy="963035"/>
          </a:xfrm>
          <a:custGeom>
            <a:avLst/>
            <a:gdLst>
              <a:gd name="connsiteX0" fmla="*/ 191684 w 492797"/>
              <a:gd name="connsiteY0" fmla="*/ 0 h 467814"/>
              <a:gd name="connsiteX1" fmla="*/ 409446 w 492797"/>
              <a:gd name="connsiteY1" fmla="*/ 217762 h 467814"/>
              <a:gd name="connsiteX2" fmla="*/ 492797 w 492797"/>
              <a:gd name="connsiteY2" fmla="*/ 134411 h 467814"/>
              <a:gd name="connsiteX3" fmla="*/ 492797 w 492797"/>
              <a:gd name="connsiteY3" fmla="*/ 467814 h 467814"/>
              <a:gd name="connsiteX4" fmla="*/ 159394 w 492797"/>
              <a:gd name="connsiteY4" fmla="*/ 467814 h 467814"/>
              <a:gd name="connsiteX5" fmla="*/ 242745 w 492797"/>
              <a:gd name="connsiteY5" fmla="*/ 384463 h 467814"/>
              <a:gd name="connsiteX6" fmla="*/ 0 w 492797"/>
              <a:gd name="connsiteY6" fmla="*/ 141718 h 467814"/>
              <a:gd name="connsiteX7" fmla="*/ 42519 w 492797"/>
              <a:gd name="connsiteY7" fmla="*/ 103074 h 467814"/>
              <a:gd name="connsiteX8" fmla="*/ 131305 w 492797"/>
              <a:gd name="connsiteY8" fmla="*/ 36681 h 46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7" h="467814">
                <a:moveTo>
                  <a:pt x="191684" y="0"/>
                </a:moveTo>
                <a:lnTo>
                  <a:pt x="409446" y="217762"/>
                </a:lnTo>
                <a:lnTo>
                  <a:pt x="492797" y="134411"/>
                </a:lnTo>
                <a:lnTo>
                  <a:pt x="492797" y="467814"/>
                </a:lnTo>
                <a:lnTo>
                  <a:pt x="159394" y="467814"/>
                </a:lnTo>
                <a:lnTo>
                  <a:pt x="242745" y="384463"/>
                </a:lnTo>
                <a:lnTo>
                  <a:pt x="0" y="141718"/>
                </a:lnTo>
                <a:lnTo>
                  <a:pt x="42519" y="103074"/>
                </a:lnTo>
                <a:cubicBezTo>
                  <a:pt x="70999" y="79570"/>
                  <a:pt x="100626" y="57407"/>
                  <a:pt x="131305" y="36681"/>
                </a:cubicBezTo>
                <a:close/>
              </a:path>
            </a:pathLst>
          </a:custGeom>
          <a:solidFill>
            <a:srgbClr val="FFFFFF"/>
          </a:solidFill>
          <a:ln w="22225" cap="flat" cmpd="sng" algn="ctr">
            <a:no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sp>
        <p:nvSpPr>
          <p:cNvPr id="10" name="Content Placeholder 2">
            <a:extLst>
              <a:ext uri="{FF2B5EF4-FFF2-40B4-BE49-F238E27FC236}">
                <a16:creationId xmlns:a16="http://schemas.microsoft.com/office/drawing/2014/main" id="{C1A66F70-AC27-5944-B4FB-6AC535957954}"/>
              </a:ext>
            </a:extLst>
          </p:cNvPr>
          <p:cNvSpPr txBox="1">
            <a:spLocks/>
          </p:cNvSpPr>
          <p:nvPr/>
        </p:nvSpPr>
        <p:spPr>
          <a:xfrm>
            <a:off x="6904382" y="1170943"/>
            <a:ext cx="6563360" cy="5684520"/>
          </a:xfrm>
          <a:prstGeom prst="rect">
            <a:avLst/>
          </a:prstGeom>
        </p:spPr>
        <p:txBody>
          <a:bodyPr vert="horz" lIns="146304" tIns="73152" rIns="146304" bIns="73152" rtlCol="0" anchor="ctr" anchorCtr="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spcAft>
                <a:spcPts val="960"/>
              </a:spcAft>
              <a:defRPr/>
            </a:pPr>
            <a:r>
              <a:rPr lang="en-US" sz="3600" dirty="0">
                <a:solidFill>
                  <a:srgbClr val="FFFFFF"/>
                </a:solidFill>
                <a:latin typeface="Amazon Ember"/>
                <a:cs typeface="Amazon Ember" panose="020B0603020204020204" pitchFamily="34" charset="0"/>
              </a:rPr>
              <a:t>Less risk</a:t>
            </a:r>
          </a:p>
          <a:p>
            <a:pPr defTabSz="731520">
              <a:spcAft>
                <a:spcPts val="960"/>
              </a:spcAft>
              <a:defRPr/>
            </a:pPr>
            <a:r>
              <a:rPr lang="en-US" sz="3600" dirty="0">
                <a:solidFill>
                  <a:srgbClr val="FFFFFF"/>
                </a:solidFill>
                <a:latin typeface="Amazon Ember"/>
                <a:cs typeface="Amazon Ember" panose="020B0603020204020204" pitchFamily="34" charset="0"/>
              </a:rPr>
              <a:t>Faster problem detection</a:t>
            </a:r>
          </a:p>
          <a:p>
            <a:pPr defTabSz="731520">
              <a:spcAft>
                <a:spcPts val="960"/>
              </a:spcAft>
              <a:defRPr/>
            </a:pPr>
            <a:r>
              <a:rPr lang="en-US" sz="3600" dirty="0">
                <a:solidFill>
                  <a:srgbClr val="FFFFFF"/>
                </a:solidFill>
                <a:latin typeface="Amazon Ember"/>
                <a:cs typeface="Amazon Ember" panose="020B0603020204020204" pitchFamily="34" charset="0"/>
              </a:rPr>
              <a:t>Faster repair</a:t>
            </a:r>
          </a:p>
          <a:p>
            <a:pPr defTabSz="731520">
              <a:spcAft>
                <a:spcPts val="960"/>
              </a:spcAft>
              <a:defRPr/>
            </a:pPr>
            <a:r>
              <a:rPr lang="en-US" sz="3600" dirty="0">
                <a:solidFill>
                  <a:srgbClr val="FFFFFF"/>
                </a:solidFill>
                <a:latin typeface="Amazon Ember"/>
                <a:cs typeface="Amazon Ember" panose="020B0603020204020204" pitchFamily="34" charset="0"/>
              </a:rPr>
              <a:t>Less work in progress</a:t>
            </a:r>
          </a:p>
          <a:p>
            <a:pPr defTabSz="731520">
              <a:spcAft>
                <a:spcPts val="960"/>
              </a:spcAft>
              <a:defRPr/>
            </a:pPr>
            <a:r>
              <a:rPr lang="en-US" sz="3600" dirty="0">
                <a:solidFill>
                  <a:srgbClr val="FFFFFF"/>
                </a:solidFill>
                <a:latin typeface="Amazon Ember"/>
                <a:cs typeface="Amazon Ember" panose="020B0603020204020204" pitchFamily="34" charset="0"/>
              </a:rPr>
              <a:t>Less time merging changes</a:t>
            </a:r>
          </a:p>
          <a:p>
            <a:pPr defTabSz="731520">
              <a:spcAft>
                <a:spcPts val="960"/>
              </a:spcAft>
              <a:defRPr/>
            </a:pPr>
            <a:r>
              <a:rPr lang="en-US" sz="3600" dirty="0">
                <a:solidFill>
                  <a:srgbClr val="FFFFFF"/>
                </a:solidFill>
                <a:latin typeface="Amazon Ember"/>
                <a:cs typeface="Amazon Ember" panose="020B0603020204020204" pitchFamily="34" charset="0"/>
              </a:rPr>
              <a:t>Happier developers</a:t>
            </a:r>
          </a:p>
          <a:p>
            <a:pPr defTabSz="731520">
              <a:spcAft>
                <a:spcPts val="960"/>
              </a:spcAft>
              <a:defRPr/>
            </a:pPr>
            <a:r>
              <a:rPr lang="en-US" sz="3600" dirty="0">
                <a:solidFill>
                  <a:srgbClr val="FFFFFF"/>
                </a:solidFill>
                <a:latin typeface="Amazon Ember"/>
                <a:cs typeface="Amazon Ember" panose="020B0603020204020204" pitchFamily="34" charset="0"/>
              </a:rPr>
              <a:t>Faster flow</a:t>
            </a:r>
          </a:p>
        </p:txBody>
      </p:sp>
      <p:sp>
        <p:nvSpPr>
          <p:cNvPr id="11" name="Arc 10">
            <a:extLst>
              <a:ext uri="{FF2B5EF4-FFF2-40B4-BE49-F238E27FC236}">
                <a16:creationId xmlns:a16="http://schemas.microsoft.com/office/drawing/2014/main" id="{E8538819-BFCE-6343-9D18-E224F1759256}"/>
              </a:ext>
            </a:extLst>
          </p:cNvPr>
          <p:cNvSpPr/>
          <p:nvPr/>
        </p:nvSpPr>
        <p:spPr>
          <a:xfrm>
            <a:off x="846860" y="1250710"/>
            <a:ext cx="5679197" cy="5679197"/>
          </a:xfrm>
          <a:prstGeom prst="arc">
            <a:avLst>
              <a:gd name="adj1" fmla="val 18927554"/>
              <a:gd name="adj2" fmla="val 2715803"/>
            </a:avLst>
          </a:prstGeom>
          <a:noFill/>
          <a:ln w="25400" cap="rnd" cmpd="sng" algn="ctr">
            <a:solidFill>
              <a:srgbClr val="FFFFFF"/>
            </a:solidFill>
            <a:prstDash val="sysDot"/>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cxnSp>
        <p:nvCxnSpPr>
          <p:cNvPr id="12" name="Straight Connector 11">
            <a:extLst>
              <a:ext uri="{FF2B5EF4-FFF2-40B4-BE49-F238E27FC236}">
                <a16:creationId xmlns:a16="http://schemas.microsoft.com/office/drawing/2014/main" id="{3A6B632C-267D-BF44-87EB-FF7E792BE4C9}"/>
              </a:ext>
            </a:extLst>
          </p:cNvPr>
          <p:cNvCxnSpPr>
            <a:cxnSpLocks/>
          </p:cNvCxnSpPr>
          <p:nvPr/>
        </p:nvCxnSpPr>
        <p:spPr>
          <a:xfrm>
            <a:off x="6449994" y="840470"/>
            <a:ext cx="8186798" cy="0"/>
          </a:xfrm>
          <a:prstGeom prst="line">
            <a:avLst/>
          </a:prstGeom>
          <a:noFill/>
          <a:ln w="25400" cap="rnd" cmpd="sng" algn="ctr">
            <a:solidFill>
              <a:srgbClr val="FFFFFF"/>
            </a:solidFill>
            <a:prstDash val="sysDot"/>
          </a:ln>
          <a:effectLst/>
        </p:spPr>
      </p:cxnSp>
      <p:cxnSp>
        <p:nvCxnSpPr>
          <p:cNvPr id="13" name="Straight Connector 12">
            <a:extLst>
              <a:ext uri="{FF2B5EF4-FFF2-40B4-BE49-F238E27FC236}">
                <a16:creationId xmlns:a16="http://schemas.microsoft.com/office/drawing/2014/main" id="{FC6D2329-EFBF-9442-B2F5-E7857BFD8789}"/>
              </a:ext>
            </a:extLst>
          </p:cNvPr>
          <p:cNvCxnSpPr/>
          <p:nvPr/>
        </p:nvCxnSpPr>
        <p:spPr>
          <a:xfrm>
            <a:off x="6449994" y="7190686"/>
            <a:ext cx="8186798" cy="0"/>
          </a:xfrm>
          <a:prstGeom prst="line">
            <a:avLst/>
          </a:prstGeom>
          <a:noFill/>
          <a:ln w="25400" cap="rnd" cmpd="sng" algn="ctr">
            <a:solidFill>
              <a:srgbClr val="FFFFFF"/>
            </a:solidFill>
            <a:prstDash val="sysDot"/>
          </a:ln>
          <a:effectLst/>
        </p:spPr>
      </p:cxnSp>
      <p:cxnSp>
        <p:nvCxnSpPr>
          <p:cNvPr id="14" name="Straight Connector 13">
            <a:extLst>
              <a:ext uri="{FF2B5EF4-FFF2-40B4-BE49-F238E27FC236}">
                <a16:creationId xmlns:a16="http://schemas.microsoft.com/office/drawing/2014/main" id="{A579E118-E343-BA45-B41E-CDC953AE12E0}"/>
              </a:ext>
            </a:extLst>
          </p:cNvPr>
          <p:cNvCxnSpPr>
            <a:cxnSpLocks/>
            <a:endCxn id="11" idx="2"/>
          </p:cNvCxnSpPr>
          <p:nvPr/>
        </p:nvCxnSpPr>
        <p:spPr>
          <a:xfrm flipH="1" flipV="1">
            <a:off x="5685107" y="6107416"/>
            <a:ext cx="764886" cy="1083274"/>
          </a:xfrm>
          <a:prstGeom prst="line">
            <a:avLst/>
          </a:prstGeom>
          <a:noFill/>
          <a:ln w="25400" cap="rnd" cmpd="sng" algn="ctr">
            <a:solidFill>
              <a:srgbClr val="FFFFFF"/>
            </a:solidFill>
            <a:prstDash val="sysDot"/>
          </a:ln>
          <a:effectLst/>
        </p:spPr>
      </p:cxnSp>
      <p:cxnSp>
        <p:nvCxnSpPr>
          <p:cNvPr id="15" name="Straight Connector 14">
            <a:extLst>
              <a:ext uri="{FF2B5EF4-FFF2-40B4-BE49-F238E27FC236}">
                <a16:creationId xmlns:a16="http://schemas.microsoft.com/office/drawing/2014/main" id="{AD3E5975-AEEC-0D4A-9DBE-0E7DCA064355}"/>
              </a:ext>
            </a:extLst>
          </p:cNvPr>
          <p:cNvCxnSpPr>
            <a:cxnSpLocks/>
            <a:endCxn id="11" idx="0"/>
          </p:cNvCxnSpPr>
          <p:nvPr/>
        </p:nvCxnSpPr>
        <p:spPr>
          <a:xfrm flipH="1">
            <a:off x="5710387" y="840470"/>
            <a:ext cx="739606" cy="1258096"/>
          </a:xfrm>
          <a:prstGeom prst="line">
            <a:avLst/>
          </a:prstGeom>
          <a:noFill/>
          <a:ln w="25400" cap="rnd" cmpd="sng" algn="ctr">
            <a:solidFill>
              <a:srgbClr val="FFFFFF"/>
            </a:solidFill>
            <a:prstDash val="sysDot"/>
          </a:ln>
          <a:effectLst/>
        </p:spPr>
      </p:cxnSp>
      <p:sp>
        <p:nvSpPr>
          <p:cNvPr id="16" name="Oval 15">
            <a:extLst>
              <a:ext uri="{FF2B5EF4-FFF2-40B4-BE49-F238E27FC236}">
                <a16:creationId xmlns:a16="http://schemas.microsoft.com/office/drawing/2014/main" id="{61164286-53FF-0B40-9DCF-327CE4278D54}"/>
              </a:ext>
            </a:extLst>
          </p:cNvPr>
          <p:cNvSpPr/>
          <p:nvPr/>
        </p:nvSpPr>
        <p:spPr>
          <a:xfrm>
            <a:off x="1323745" y="1747619"/>
            <a:ext cx="4748403" cy="4748403"/>
          </a:xfrm>
          <a:prstGeom prst="ellipse">
            <a:avLst/>
          </a:prstGeom>
          <a:noFill/>
          <a:ln w="31750" cap="flat" cmpd="sng" algn="ctr">
            <a:solidFill>
              <a:srgbClr val="FFFFFF"/>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hangingPunct="1">
              <a:defRPr/>
            </a:pPr>
            <a:endParaRPr lang="en-US" sz="2880" dirty="0">
              <a:solidFill>
                <a:srgbClr val="FFFFFF"/>
              </a:solidFill>
              <a:ea typeface="+mn-ea"/>
              <a:cs typeface="+mn-cs"/>
            </a:endParaRPr>
          </a:p>
        </p:txBody>
      </p:sp>
    </p:spTree>
    <p:extLst>
      <p:ext uri="{BB962C8B-B14F-4D97-AF65-F5344CB8AC3E}">
        <p14:creationId xmlns:p14="http://schemas.microsoft.com/office/powerpoint/2010/main" val="243350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
                                  </p:stCondLst>
                                  <p:childTnLst>
                                    <p:set>
                                      <p:cBhvr>
                                        <p:cTn id="6" dur="1" fill="hold">
                                          <p:stCondLst>
                                            <p:cond delay="0"/>
                                          </p:stCondLst>
                                        </p:cTn>
                                        <p:tgtEl>
                                          <p:spTgt spid="1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300" fill="hold"/>
                                        <p:tgtEl>
                                          <p:spTgt spid="16"/>
                                        </p:tgtEl>
                                      </p:cBhvr>
                                      <p:by x="0" y="0"/>
                                    </p:animScale>
                                  </p:childTnLst>
                                </p:cTn>
                              </p:par>
                              <p:par>
                                <p:cTn id="9" presetID="1"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300" fill="hold"/>
                                        <p:tgtEl>
                                          <p:spTgt spid="2"/>
                                        </p:tgtEl>
                                      </p:cBhvr>
                                      <p:by x="0" y="0"/>
                                    </p:animScale>
                                  </p:childTnLst>
                                </p:cTn>
                              </p:par>
                              <p:par>
                                <p:cTn id="13" presetID="1" presetClass="entr" presetSubtype="0" fill="hold" nodeType="withEffect">
                                  <p:stCondLst>
                                    <p:cond delay="450"/>
                                  </p:stCondLst>
                                  <p:childTnLst>
                                    <p:set>
                                      <p:cBhvr>
                                        <p:cTn id="14" dur="1" fill="hold">
                                          <p:stCondLst>
                                            <p:cond delay="0"/>
                                          </p:stCondLst>
                                        </p:cTn>
                                        <p:tgtEl>
                                          <p:spTgt spid="3"/>
                                        </p:tgtEl>
                                        <p:attrNameLst>
                                          <p:attrName>style.visibility</p:attrName>
                                        </p:attrNameLst>
                                      </p:cBhvr>
                                      <p:to>
                                        <p:strVal val="visible"/>
                                      </p:to>
                                    </p:set>
                                  </p:childTnLst>
                                </p:cTn>
                              </p:par>
                              <p:par>
                                <p:cTn id="15" presetID="6" presetClass="emph" presetSubtype="0" accel="100000" autoRev="1" fill="hold" nodeType="withEffect">
                                  <p:stCondLst>
                                    <p:cond delay="100"/>
                                  </p:stCondLst>
                                  <p:childTnLst>
                                    <p:animScale>
                                      <p:cBhvr>
                                        <p:cTn id="16" dur="300" fill="hold"/>
                                        <p:tgtEl>
                                          <p:spTgt spid="3"/>
                                        </p:tgtEl>
                                      </p:cBhvr>
                                      <p:by x="0" y="0"/>
                                    </p:animScale>
                                  </p:childTnLst>
                                </p:cTn>
                              </p:par>
                              <p:par>
                                <p:cTn id="17" presetID="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path" presetSubtype="0" decel="100000" fill="hold" grpId="1" nodeType="withEffect">
                                  <p:stCondLst>
                                    <p:cond delay="500"/>
                                  </p:stCondLst>
                                  <p:childTnLst>
                                    <p:animMotion origin="layout" path="M 8.33333E-7 -2.46914E-6 L -0.05851 -0.11327 " pathEditMode="relative" rAng="0" ptsTypes="AA">
                                      <p:cBhvr>
                                        <p:cTn id="20" dur="250" spd="-100000" fill="hold"/>
                                        <p:tgtEl>
                                          <p:spTgt spid="6"/>
                                        </p:tgtEl>
                                        <p:attrNameLst>
                                          <p:attrName>ppt_x</p:attrName>
                                          <p:attrName>ppt_y</p:attrName>
                                        </p:attrNameLst>
                                      </p:cBhvr>
                                      <p:rCtr x="-2934" y="-5679"/>
                                    </p:animMotion>
                                  </p:childTnLst>
                                </p:cTn>
                              </p:par>
                              <p:par>
                                <p:cTn id="21" presetID="1"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par>
                                <p:cTn id="23" presetID="42" presetClass="path" presetSubtype="0" decel="100000" fill="hold" grpId="1" nodeType="withEffect">
                                  <p:stCondLst>
                                    <p:cond delay="500"/>
                                  </p:stCondLst>
                                  <p:childTnLst>
                                    <p:animMotion origin="layout" path="M -1.94444E-6 -2.46914E-6 L 0.06042 -0.10494 " pathEditMode="relative" rAng="0" ptsTypes="AA">
                                      <p:cBhvr>
                                        <p:cTn id="24" dur="250" spd="-100000" fill="hold"/>
                                        <p:tgtEl>
                                          <p:spTgt spid="7"/>
                                        </p:tgtEl>
                                        <p:attrNameLst>
                                          <p:attrName>ppt_x</p:attrName>
                                          <p:attrName>ppt_y</p:attrName>
                                        </p:attrNameLst>
                                      </p:cBhvr>
                                      <p:rCtr x="3021" y="-5247"/>
                                    </p:animMotion>
                                  </p:childTnLst>
                                </p:cTn>
                              </p:par>
                              <p:par>
                                <p:cTn id="25" presetID="1" presetClass="entr" presetSubtype="0"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childTnLst>
                                </p:cTn>
                              </p:par>
                              <p:par>
                                <p:cTn id="27" presetID="42" presetClass="path" presetSubtype="0" decel="100000" fill="hold" grpId="1" nodeType="withEffect">
                                  <p:stCondLst>
                                    <p:cond delay="500"/>
                                  </p:stCondLst>
                                  <p:childTnLst>
                                    <p:animMotion origin="layout" path="M -1.94444E-6 -7.40741E-7 L 0.05799 0.10926 " pathEditMode="relative" rAng="0" ptsTypes="AA">
                                      <p:cBhvr>
                                        <p:cTn id="28" dur="250" spd="-100000" fill="hold"/>
                                        <p:tgtEl>
                                          <p:spTgt spid="9"/>
                                        </p:tgtEl>
                                        <p:attrNameLst>
                                          <p:attrName>ppt_x</p:attrName>
                                          <p:attrName>ppt_y</p:attrName>
                                        </p:attrNameLst>
                                      </p:cBhvr>
                                      <p:rCtr x="2899" y="5463"/>
                                    </p:animMotion>
                                  </p:childTnLst>
                                </p:cTn>
                              </p:par>
                              <p:par>
                                <p:cTn id="29" presetID="1" presetClass="entr" presetSubtype="0" fill="hold" grpId="0" nodeType="withEffect">
                                  <p:stCondLst>
                                    <p:cond delay="500"/>
                                  </p:stCondLst>
                                  <p:childTnLst>
                                    <p:set>
                                      <p:cBhvr>
                                        <p:cTn id="30" dur="1" fill="hold">
                                          <p:stCondLst>
                                            <p:cond delay="0"/>
                                          </p:stCondLst>
                                        </p:cTn>
                                        <p:tgtEl>
                                          <p:spTgt spid="8"/>
                                        </p:tgtEl>
                                        <p:attrNameLst>
                                          <p:attrName>style.visibility</p:attrName>
                                        </p:attrNameLst>
                                      </p:cBhvr>
                                      <p:to>
                                        <p:strVal val="visible"/>
                                      </p:to>
                                    </p:set>
                                  </p:childTnLst>
                                </p:cTn>
                              </p:par>
                              <p:par>
                                <p:cTn id="31" presetID="42" presetClass="path" presetSubtype="0" decel="100000" fill="hold" grpId="1" nodeType="withEffect">
                                  <p:stCondLst>
                                    <p:cond delay="500"/>
                                  </p:stCondLst>
                                  <p:childTnLst>
                                    <p:animMotion origin="layout" path="M 8.33333E-7 -7.40741E-7 L -0.05903 0.10617 " pathEditMode="relative" rAng="0" ptsTypes="AA">
                                      <p:cBhvr>
                                        <p:cTn id="32" dur="250" spd="-100000" fill="hold"/>
                                        <p:tgtEl>
                                          <p:spTgt spid="8"/>
                                        </p:tgtEl>
                                        <p:attrNameLst>
                                          <p:attrName>ppt_x</p:attrName>
                                          <p:attrName>ppt_y</p:attrName>
                                        </p:attrNameLst>
                                      </p:cBhvr>
                                      <p:rCtr x="-2951" y="5309"/>
                                    </p:animMotion>
                                  </p:childTnLst>
                                </p:cTn>
                              </p:par>
                            </p:childTnLst>
                          </p:cTn>
                        </p:par>
                        <p:par>
                          <p:cTn id="33" fill="hold">
                            <p:stCondLst>
                              <p:cond delay="750"/>
                            </p:stCondLst>
                            <p:childTnLst>
                              <p:par>
                                <p:cTn id="34" presetID="16" presetClass="entr" presetSubtype="42"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outHorizontal)">
                                      <p:cBhvr>
                                        <p:cTn id="36" dur="500"/>
                                        <p:tgtEl>
                                          <p:spTgt spid="11"/>
                                        </p:tgtEl>
                                      </p:cBhvr>
                                    </p:animEffect>
                                  </p:childTnLst>
                                </p:cTn>
                              </p:par>
                              <p:par>
                                <p:cTn id="37" presetID="22" presetClass="entr" presetSubtype="4" fill="hold" nodeType="withEffect">
                                  <p:stCondLst>
                                    <p:cond delay="50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250"/>
                                        <p:tgtEl>
                                          <p:spTgt spid="15"/>
                                        </p:tgtEl>
                                      </p:cBhvr>
                                    </p:animEffect>
                                  </p:childTnLst>
                                </p:cTn>
                              </p:par>
                              <p:par>
                                <p:cTn id="40" presetID="22" presetClass="entr" presetSubtype="1" fill="hold" nodeType="withEffect">
                                  <p:stCondLst>
                                    <p:cond delay="50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250"/>
                                        <p:tgtEl>
                                          <p:spTgt spid="14"/>
                                        </p:tgtEl>
                                      </p:cBhvr>
                                    </p:animEffect>
                                  </p:childTnLst>
                                </p:cTn>
                              </p:par>
                              <p:par>
                                <p:cTn id="43" presetID="22" presetClass="entr" presetSubtype="8" fill="hold" nodeType="withEffect">
                                  <p:stCondLst>
                                    <p:cond delay="75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750"/>
                                        <p:tgtEl>
                                          <p:spTgt spid="12"/>
                                        </p:tgtEl>
                                      </p:cBhvr>
                                    </p:animEffect>
                                  </p:childTnLst>
                                </p:cTn>
                              </p:par>
                              <p:par>
                                <p:cTn id="46" presetID="22" presetClass="entr" presetSubtype="8" fill="hold" nodeType="withEffect">
                                  <p:stCondLst>
                                    <p:cond delay="75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750"/>
                                        <p:tgtEl>
                                          <p:spTgt spid="13"/>
                                        </p:tgtEl>
                                      </p:cBhvr>
                                    </p:animEffect>
                                  </p:childTnLst>
                                </p:cTn>
                              </p:par>
                              <p:par>
                                <p:cTn id="49" presetID="10" presetClass="entr" presetSubtype="0" fill="hold" grpId="0" nodeType="withEffect">
                                  <p:stCondLst>
                                    <p:cond delay="100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250"/>
                                        <p:tgtEl>
                                          <p:spTgt spid="10"/>
                                        </p:tgtEl>
                                      </p:cBhvr>
                                    </p:animEffect>
                                  </p:childTnLst>
                                </p:cTn>
                              </p:par>
                              <p:par>
                                <p:cTn id="52" presetID="42" presetClass="path" presetSubtype="0" decel="100000" fill="hold" grpId="1" nodeType="withEffect">
                                  <p:stCondLst>
                                    <p:cond delay="1000"/>
                                  </p:stCondLst>
                                  <p:childTnLst>
                                    <p:animMotion origin="layout" path="M 4.44444E-6 -4.32099E-6 L 0.03715 -4.32099E-6 " pathEditMode="relative" rAng="0" ptsTypes="AA">
                                      <p:cBhvr>
                                        <p:cTn id="53" dur="500" spd="-100000" fill="hold"/>
                                        <p:tgtEl>
                                          <p:spTgt spid="10"/>
                                        </p:tgtEl>
                                        <p:attrNameLst>
                                          <p:attrName>ppt_x</p:attrName>
                                          <p:attrName>ppt_y</p:attrName>
                                        </p:attrNameLst>
                                      </p:cBhvr>
                                      <p:rCtr x="18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8" grpId="0" animBg="1"/>
      <p:bldP spid="8" grpId="1" animBg="1"/>
      <p:bldP spid="9" grpId="0" animBg="1"/>
      <p:bldP spid="9" grpId="1" animBg="1"/>
      <p:bldP spid="10" grpId="0"/>
      <p:bldP spid="10" grpId="1"/>
      <p:bldP spid="11" grpId="0" animBg="1"/>
      <p:bldP spid="16" grpId="0" animBg="1"/>
      <p:bldP spid="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a:t>Table of contents</a:t>
            </a:r>
            <a:endParaRPr lang="en-US" dirty="0"/>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a:xfrm>
            <a:off x="548640" y="2410418"/>
            <a:ext cx="13510260" cy="4686301"/>
          </a:xfrm>
        </p:spPr>
        <p:txBody>
          <a:bodyPr/>
          <a:lstStyle/>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Migration strategies/paths</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Replatforming Benefits</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AWS App2Container </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Smaller changes are better</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Refactoring the </a:t>
            </a:r>
            <a:r>
              <a:rPr lang="en-US" dirty="0" err="1">
                <a:latin typeface="Amazon Ember" panose="020B0603020204020204" pitchFamily="34" charset="0"/>
                <a:ea typeface="Amazon Ember" panose="020B0603020204020204" pitchFamily="34" charset="0"/>
                <a:cs typeface="Amazon Ember" panose="020B0603020204020204" pitchFamily="34" charset="0"/>
              </a:rPr>
              <a:t>Dockerfile</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AWS Copilot to the rescue</a:t>
            </a:r>
          </a:p>
        </p:txBody>
      </p:sp>
    </p:spTree>
    <p:extLst>
      <p:ext uri="{BB962C8B-B14F-4D97-AF65-F5344CB8AC3E}">
        <p14:creationId xmlns:p14="http://schemas.microsoft.com/office/powerpoint/2010/main" val="1458624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C5D1432D-27B8-FC4F-BCD1-468DA593E5A0}"/>
              </a:ext>
            </a:extLst>
          </p:cNvPr>
          <p:cNvCxnSpPr/>
          <p:nvPr/>
        </p:nvCxnSpPr>
        <p:spPr>
          <a:xfrm>
            <a:off x="5698406" y="4479159"/>
            <a:ext cx="134071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5F875B-80CC-0940-8651-D60AD621BB8B}"/>
              </a:ext>
            </a:extLst>
          </p:cNvPr>
          <p:cNvCxnSpPr/>
          <p:nvPr/>
        </p:nvCxnSpPr>
        <p:spPr>
          <a:xfrm>
            <a:off x="5698406" y="4790585"/>
            <a:ext cx="134071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9A0D395-A82B-1641-A70F-A4F2761B333A}"/>
              </a:ext>
            </a:extLst>
          </p:cNvPr>
          <p:cNvCxnSpPr/>
          <p:nvPr/>
        </p:nvCxnSpPr>
        <p:spPr>
          <a:xfrm>
            <a:off x="5713514" y="4194312"/>
            <a:ext cx="134071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149315B-09C2-6847-B523-1BA2FF3E23ED}"/>
              </a:ext>
            </a:extLst>
          </p:cNvPr>
          <p:cNvCxnSpPr>
            <a:cxnSpLocks/>
          </p:cNvCxnSpPr>
          <p:nvPr/>
        </p:nvCxnSpPr>
        <p:spPr>
          <a:xfrm>
            <a:off x="5128591" y="6471326"/>
            <a:ext cx="1910527"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82B110F-94E2-9040-BA75-DE7A8C81B0CE}"/>
              </a:ext>
            </a:extLst>
          </p:cNvPr>
          <p:cNvPicPr>
            <a:picLocks noChangeAspect="1"/>
          </p:cNvPicPr>
          <p:nvPr/>
        </p:nvPicPr>
        <p:blipFill>
          <a:blip r:embed="rId3"/>
          <a:stretch>
            <a:fillRect/>
          </a:stretch>
        </p:blipFill>
        <p:spPr>
          <a:xfrm>
            <a:off x="413577" y="3040220"/>
            <a:ext cx="5638879" cy="2611186"/>
          </a:xfrm>
          <a:prstGeom prst="rect">
            <a:avLst/>
          </a:prstGeom>
        </p:spPr>
      </p:pic>
      <p:pic>
        <p:nvPicPr>
          <p:cNvPr id="15" name="Picture 14">
            <a:extLst>
              <a:ext uri="{FF2B5EF4-FFF2-40B4-BE49-F238E27FC236}">
                <a16:creationId xmlns:a16="http://schemas.microsoft.com/office/drawing/2014/main" id="{9A7FA157-6D78-E34F-A354-9C8D8D8C77DB}"/>
              </a:ext>
            </a:extLst>
          </p:cNvPr>
          <p:cNvPicPr>
            <a:picLocks noChangeAspect="1"/>
          </p:cNvPicPr>
          <p:nvPr/>
        </p:nvPicPr>
        <p:blipFill>
          <a:blip r:embed="rId4"/>
          <a:stretch>
            <a:fillRect/>
          </a:stretch>
        </p:blipFill>
        <p:spPr>
          <a:xfrm>
            <a:off x="413577" y="2426035"/>
            <a:ext cx="3858386" cy="612802"/>
          </a:xfrm>
          <a:prstGeom prst="rect">
            <a:avLst/>
          </a:prstGeom>
        </p:spPr>
      </p:pic>
      <p:pic>
        <p:nvPicPr>
          <p:cNvPr id="16" name="Picture 15">
            <a:extLst>
              <a:ext uri="{FF2B5EF4-FFF2-40B4-BE49-F238E27FC236}">
                <a16:creationId xmlns:a16="http://schemas.microsoft.com/office/drawing/2014/main" id="{B902DF60-DDD0-434A-BF30-4838742D691A}"/>
              </a:ext>
            </a:extLst>
          </p:cNvPr>
          <p:cNvPicPr>
            <a:picLocks noChangeAspect="1"/>
          </p:cNvPicPr>
          <p:nvPr/>
        </p:nvPicPr>
        <p:blipFill>
          <a:blip r:embed="rId5"/>
          <a:stretch>
            <a:fillRect/>
          </a:stretch>
        </p:blipFill>
        <p:spPr>
          <a:xfrm>
            <a:off x="7093982" y="3511034"/>
            <a:ext cx="7508660" cy="1903604"/>
          </a:xfrm>
          <a:prstGeom prst="rect">
            <a:avLst/>
          </a:prstGeom>
        </p:spPr>
      </p:pic>
      <p:pic>
        <p:nvPicPr>
          <p:cNvPr id="17" name="Picture 16">
            <a:extLst>
              <a:ext uri="{FF2B5EF4-FFF2-40B4-BE49-F238E27FC236}">
                <a16:creationId xmlns:a16="http://schemas.microsoft.com/office/drawing/2014/main" id="{DAFBC57C-BE09-C344-95C2-2305CC6267CA}"/>
              </a:ext>
            </a:extLst>
          </p:cNvPr>
          <p:cNvPicPr>
            <a:picLocks noChangeAspect="1"/>
          </p:cNvPicPr>
          <p:nvPr/>
        </p:nvPicPr>
        <p:blipFill>
          <a:blip r:embed="rId6"/>
          <a:stretch>
            <a:fillRect/>
          </a:stretch>
        </p:blipFill>
        <p:spPr>
          <a:xfrm>
            <a:off x="7093982" y="2886589"/>
            <a:ext cx="5393293" cy="613871"/>
          </a:xfrm>
          <a:prstGeom prst="rect">
            <a:avLst/>
          </a:prstGeom>
        </p:spPr>
      </p:pic>
      <p:pic>
        <p:nvPicPr>
          <p:cNvPr id="20" name="Picture 19">
            <a:extLst>
              <a:ext uri="{FF2B5EF4-FFF2-40B4-BE49-F238E27FC236}">
                <a16:creationId xmlns:a16="http://schemas.microsoft.com/office/drawing/2014/main" id="{FD3650D0-D1D7-3A4D-B269-3D6C437CD75C}"/>
              </a:ext>
            </a:extLst>
          </p:cNvPr>
          <p:cNvPicPr>
            <a:picLocks noChangeAspect="1"/>
          </p:cNvPicPr>
          <p:nvPr/>
        </p:nvPicPr>
        <p:blipFill>
          <a:blip r:embed="rId7"/>
          <a:stretch>
            <a:fillRect/>
          </a:stretch>
        </p:blipFill>
        <p:spPr>
          <a:xfrm>
            <a:off x="489584" y="6131627"/>
            <a:ext cx="5562872" cy="726286"/>
          </a:xfrm>
          <a:prstGeom prst="rect">
            <a:avLst/>
          </a:prstGeom>
        </p:spPr>
      </p:pic>
      <p:pic>
        <p:nvPicPr>
          <p:cNvPr id="23" name="Picture 22">
            <a:extLst>
              <a:ext uri="{FF2B5EF4-FFF2-40B4-BE49-F238E27FC236}">
                <a16:creationId xmlns:a16="http://schemas.microsoft.com/office/drawing/2014/main" id="{355D77BC-02C1-234C-9289-2CCD4D2EE959}"/>
              </a:ext>
            </a:extLst>
          </p:cNvPr>
          <p:cNvPicPr>
            <a:picLocks noChangeAspect="1"/>
          </p:cNvPicPr>
          <p:nvPr/>
        </p:nvPicPr>
        <p:blipFill>
          <a:blip r:embed="rId8"/>
          <a:stretch>
            <a:fillRect/>
          </a:stretch>
        </p:blipFill>
        <p:spPr>
          <a:xfrm>
            <a:off x="7079694" y="5817620"/>
            <a:ext cx="5808805" cy="1354300"/>
          </a:xfrm>
          <a:prstGeom prst="rect">
            <a:avLst/>
          </a:prstGeom>
        </p:spPr>
      </p:pic>
      <p:sp>
        <p:nvSpPr>
          <p:cNvPr id="5" name="Title 4">
            <a:extLst>
              <a:ext uri="{FF2B5EF4-FFF2-40B4-BE49-F238E27FC236}">
                <a16:creationId xmlns:a16="http://schemas.microsoft.com/office/drawing/2014/main" id="{BD285BD7-8418-274F-901E-DB85193F062A}"/>
              </a:ext>
            </a:extLst>
          </p:cNvPr>
          <p:cNvSpPr>
            <a:spLocks noGrp="1"/>
          </p:cNvSpPr>
          <p:nvPr>
            <p:ph type="title"/>
          </p:nvPr>
        </p:nvSpPr>
        <p:spPr/>
        <p:txBody>
          <a:bodyPr/>
          <a:lstStyle/>
          <a:p>
            <a:r>
              <a:rPr lang="es-ES" sz="4000" spc="-118" dirty="0" err="1">
                <a:ea typeface="Amazon Ember Heavy" panose="020B0803020204020204" pitchFamily="34" charset="0"/>
                <a:cs typeface="Amazon Ember Heavy" panose="020B0803020204020204" pitchFamily="34" charset="0"/>
              </a:rPr>
              <a:t>Dockerfile</a:t>
            </a:r>
            <a:r>
              <a:rPr lang="es-ES" sz="4000" spc="-118" dirty="0">
                <a:ea typeface="Amazon Ember Heavy" panose="020B0803020204020204" pitchFamily="34" charset="0"/>
                <a:cs typeface="Amazon Ember Heavy" panose="020B0803020204020204" pitchFamily="34" charset="0"/>
              </a:rPr>
              <a:t> </a:t>
            </a:r>
            <a:r>
              <a:rPr lang="es-ES" sz="4000" spc="-118" dirty="0" err="1">
                <a:ea typeface="Amazon Ember Heavy" panose="020B0803020204020204" pitchFamily="34" charset="0"/>
                <a:cs typeface="Amazon Ember Heavy" panose="020B0803020204020204" pitchFamily="34" charset="0"/>
              </a:rPr>
              <a:t>Refactor</a:t>
            </a:r>
            <a:br>
              <a:rPr lang="en-US" sz="4000" spc="-118" dirty="0">
                <a:ea typeface="Amazon Ember Heavy" panose="020B0803020204020204" pitchFamily="34" charset="0"/>
                <a:cs typeface="Amazon Ember Heavy" panose="020B0803020204020204" pitchFamily="34" charset="0"/>
              </a:rPr>
            </a:br>
            <a:endParaRPr lang="en-US" dirty="0"/>
          </a:p>
        </p:txBody>
      </p:sp>
      <p:sp>
        <p:nvSpPr>
          <p:cNvPr id="6" name="Text Placeholder 5">
            <a:extLst>
              <a:ext uri="{FF2B5EF4-FFF2-40B4-BE49-F238E27FC236}">
                <a16:creationId xmlns:a16="http://schemas.microsoft.com/office/drawing/2014/main" id="{993FBF72-F4F8-E74E-B046-F7B740A9B1D3}"/>
              </a:ext>
            </a:extLst>
          </p:cNvPr>
          <p:cNvSpPr>
            <a:spLocks noGrp="1"/>
          </p:cNvSpPr>
          <p:nvPr>
            <p:ph type="body" sz="quarter" idx="4294967295"/>
          </p:nvPr>
        </p:nvSpPr>
        <p:spPr/>
        <p:txBody>
          <a:bodyPr/>
          <a:lstStyle/>
          <a:p>
            <a:r>
              <a:rPr lang="en-US" dirty="0"/>
              <a:t>Step 1 - Use JBoss base</a:t>
            </a:r>
          </a:p>
          <a:p>
            <a:endParaRPr lang="en-US" dirty="0"/>
          </a:p>
        </p:txBody>
      </p:sp>
    </p:spTree>
    <p:extLst>
      <p:ext uri="{BB962C8B-B14F-4D97-AF65-F5344CB8AC3E}">
        <p14:creationId xmlns:p14="http://schemas.microsoft.com/office/powerpoint/2010/main" val="69005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F885A8-6F25-884D-AA0A-5F478E4689BD}"/>
              </a:ext>
            </a:extLst>
          </p:cNvPr>
          <p:cNvGrpSpPr/>
          <p:nvPr/>
        </p:nvGrpSpPr>
        <p:grpSpPr>
          <a:xfrm>
            <a:off x="13694109" y="953288"/>
            <a:ext cx="852465" cy="1090552"/>
            <a:chOff x="8163693" y="2966940"/>
            <a:chExt cx="1843980" cy="2490679"/>
          </a:xfrm>
        </p:grpSpPr>
        <p:pic>
          <p:nvPicPr>
            <p:cNvPr id="8" name="Graphic 7">
              <a:extLst>
                <a:ext uri="{FF2B5EF4-FFF2-40B4-BE49-F238E27FC236}">
                  <a16:creationId xmlns:a16="http://schemas.microsoft.com/office/drawing/2014/main" id="{B0114197-5CE4-B744-B1F7-3A1D7267D8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5616" y="2966940"/>
              <a:ext cx="1360136" cy="1360136"/>
            </a:xfrm>
            <a:prstGeom prst="rect">
              <a:avLst/>
            </a:prstGeom>
          </p:spPr>
        </p:pic>
        <p:sp>
          <p:nvSpPr>
            <p:cNvPr id="9" name="TextBox 8">
              <a:extLst>
                <a:ext uri="{FF2B5EF4-FFF2-40B4-BE49-F238E27FC236}">
                  <a16:creationId xmlns:a16="http://schemas.microsoft.com/office/drawing/2014/main" id="{E61BBD5E-5FA4-634F-850C-B6EB16359E3B}"/>
                </a:ext>
              </a:extLst>
            </p:cNvPr>
            <p:cNvSpPr txBox="1"/>
            <p:nvPr/>
          </p:nvSpPr>
          <p:spPr>
            <a:xfrm>
              <a:off x="8163693" y="4150186"/>
              <a:ext cx="1843980" cy="1307433"/>
            </a:xfrm>
            <a:prstGeom prst="rect">
              <a:avLst/>
            </a:prstGeom>
            <a:noFill/>
          </p:spPr>
          <p:txBody>
            <a:bodyPr wrap="none" lIns="182880" tIns="146304" rIns="182880" bIns="146304" rtlCol="0">
              <a:spAutoFit/>
            </a:bodyPr>
            <a:lstStyle/>
            <a:p>
              <a:pPr>
                <a:lnSpc>
                  <a:spcPct val="90000"/>
                </a:lnSpc>
                <a:spcAft>
                  <a:spcPts val="1800"/>
                </a:spcAft>
              </a:pPr>
              <a:r>
                <a:rPr lang="es-ES_tradnl" sz="2000" dirty="0">
                  <a:gradFill>
                    <a:gsLst>
                      <a:gs pos="2917">
                        <a:schemeClr val="tx1"/>
                      </a:gs>
                      <a:gs pos="30000">
                        <a:schemeClr val="tx1"/>
                      </a:gs>
                    </a:gsLst>
                    <a:lin ang="5400000" scaled="0"/>
                  </a:gradFill>
                </a:rPr>
                <a:t>ECR</a:t>
              </a:r>
              <a:endParaRPr lang="es-ES_tradnl" sz="3200" dirty="0">
                <a:gradFill>
                  <a:gsLst>
                    <a:gs pos="2917">
                      <a:schemeClr val="tx1"/>
                    </a:gs>
                    <a:gs pos="30000">
                      <a:schemeClr val="tx1"/>
                    </a:gs>
                  </a:gsLst>
                  <a:lin ang="5400000" scaled="0"/>
                </a:gradFill>
              </a:endParaRPr>
            </a:p>
          </p:txBody>
        </p:sp>
      </p:grpSp>
      <p:cxnSp>
        <p:nvCxnSpPr>
          <p:cNvPr id="10" name="Straight Arrow Connector 9">
            <a:extLst>
              <a:ext uri="{FF2B5EF4-FFF2-40B4-BE49-F238E27FC236}">
                <a16:creationId xmlns:a16="http://schemas.microsoft.com/office/drawing/2014/main" id="{A9597B38-8BA3-BF4F-9D2D-2D3A2E29D9EC}"/>
              </a:ext>
            </a:extLst>
          </p:cNvPr>
          <p:cNvCxnSpPr/>
          <p:nvPr/>
        </p:nvCxnSpPr>
        <p:spPr>
          <a:xfrm>
            <a:off x="5883138" y="4315992"/>
            <a:ext cx="134071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DD62F11-3D4A-6E4B-B390-60517722B777}"/>
              </a:ext>
            </a:extLst>
          </p:cNvPr>
          <p:cNvPicPr>
            <a:picLocks noChangeAspect="1"/>
          </p:cNvPicPr>
          <p:nvPr/>
        </p:nvPicPr>
        <p:blipFill>
          <a:blip r:embed="rId5"/>
          <a:stretch>
            <a:fillRect/>
          </a:stretch>
        </p:blipFill>
        <p:spPr>
          <a:xfrm>
            <a:off x="7992989" y="5859768"/>
            <a:ext cx="2044700" cy="660400"/>
          </a:xfrm>
          <a:prstGeom prst="rect">
            <a:avLst/>
          </a:prstGeom>
        </p:spPr>
      </p:pic>
      <p:cxnSp>
        <p:nvCxnSpPr>
          <p:cNvPr id="15" name="Straight Arrow Connector 14">
            <a:extLst>
              <a:ext uri="{FF2B5EF4-FFF2-40B4-BE49-F238E27FC236}">
                <a16:creationId xmlns:a16="http://schemas.microsoft.com/office/drawing/2014/main" id="{0F9D10A6-003C-8447-BF19-CAB5B3164D6A}"/>
              </a:ext>
            </a:extLst>
          </p:cNvPr>
          <p:cNvCxnSpPr/>
          <p:nvPr/>
        </p:nvCxnSpPr>
        <p:spPr>
          <a:xfrm>
            <a:off x="5883138" y="4746688"/>
            <a:ext cx="134071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0427EA-2B7F-1645-9F47-E6B72620DA2B}"/>
              </a:ext>
            </a:extLst>
          </p:cNvPr>
          <p:cNvCxnSpPr/>
          <p:nvPr/>
        </p:nvCxnSpPr>
        <p:spPr>
          <a:xfrm>
            <a:off x="5883138" y="3885297"/>
            <a:ext cx="134071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535485-E0BB-0E4A-959B-59D0943A688C}"/>
              </a:ext>
            </a:extLst>
          </p:cNvPr>
          <p:cNvCxnSpPr>
            <a:cxnSpLocks/>
          </p:cNvCxnSpPr>
          <p:nvPr/>
        </p:nvCxnSpPr>
        <p:spPr>
          <a:xfrm>
            <a:off x="5469780" y="6811542"/>
            <a:ext cx="2468272"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F352AE8-7970-6149-BD05-F28F6DBC2781}"/>
              </a:ext>
            </a:extLst>
          </p:cNvPr>
          <p:cNvPicPr>
            <a:picLocks noChangeAspect="1"/>
          </p:cNvPicPr>
          <p:nvPr/>
        </p:nvPicPr>
        <p:blipFill>
          <a:blip r:embed="rId6"/>
          <a:stretch>
            <a:fillRect/>
          </a:stretch>
        </p:blipFill>
        <p:spPr>
          <a:xfrm>
            <a:off x="7256161" y="2787535"/>
            <a:ext cx="5259689" cy="695030"/>
          </a:xfrm>
          <a:prstGeom prst="rect">
            <a:avLst/>
          </a:prstGeom>
        </p:spPr>
      </p:pic>
      <p:pic>
        <p:nvPicPr>
          <p:cNvPr id="20" name="Picture 19">
            <a:extLst>
              <a:ext uri="{FF2B5EF4-FFF2-40B4-BE49-F238E27FC236}">
                <a16:creationId xmlns:a16="http://schemas.microsoft.com/office/drawing/2014/main" id="{1DBED68B-D327-EA44-8821-2551BA4CDF74}"/>
              </a:ext>
            </a:extLst>
          </p:cNvPr>
          <p:cNvPicPr>
            <a:picLocks noChangeAspect="1"/>
          </p:cNvPicPr>
          <p:nvPr/>
        </p:nvPicPr>
        <p:blipFill>
          <a:blip r:embed="rId7"/>
          <a:stretch>
            <a:fillRect/>
          </a:stretch>
        </p:blipFill>
        <p:spPr>
          <a:xfrm>
            <a:off x="211760" y="2867861"/>
            <a:ext cx="5258020" cy="598474"/>
          </a:xfrm>
          <a:prstGeom prst="rect">
            <a:avLst/>
          </a:prstGeom>
        </p:spPr>
      </p:pic>
      <p:pic>
        <p:nvPicPr>
          <p:cNvPr id="22" name="Picture 21">
            <a:extLst>
              <a:ext uri="{FF2B5EF4-FFF2-40B4-BE49-F238E27FC236}">
                <a16:creationId xmlns:a16="http://schemas.microsoft.com/office/drawing/2014/main" id="{35802F15-0715-4D41-9B9B-0026FC0E40FC}"/>
              </a:ext>
            </a:extLst>
          </p:cNvPr>
          <p:cNvPicPr>
            <a:picLocks noChangeAspect="1"/>
          </p:cNvPicPr>
          <p:nvPr/>
        </p:nvPicPr>
        <p:blipFill>
          <a:blip r:embed="rId8"/>
          <a:stretch>
            <a:fillRect/>
          </a:stretch>
        </p:blipFill>
        <p:spPr>
          <a:xfrm>
            <a:off x="219162" y="3465166"/>
            <a:ext cx="6034804" cy="1797647"/>
          </a:xfrm>
          <a:prstGeom prst="rect">
            <a:avLst/>
          </a:prstGeom>
        </p:spPr>
      </p:pic>
      <p:pic>
        <p:nvPicPr>
          <p:cNvPr id="23" name="Picture 22">
            <a:extLst>
              <a:ext uri="{FF2B5EF4-FFF2-40B4-BE49-F238E27FC236}">
                <a16:creationId xmlns:a16="http://schemas.microsoft.com/office/drawing/2014/main" id="{94365B48-1208-A04B-A7F9-D267188DFE1E}"/>
              </a:ext>
            </a:extLst>
          </p:cNvPr>
          <p:cNvPicPr>
            <a:picLocks noChangeAspect="1"/>
          </p:cNvPicPr>
          <p:nvPr/>
        </p:nvPicPr>
        <p:blipFill>
          <a:blip r:embed="rId9"/>
          <a:stretch>
            <a:fillRect/>
          </a:stretch>
        </p:blipFill>
        <p:spPr>
          <a:xfrm>
            <a:off x="7256161" y="3398161"/>
            <a:ext cx="7253335" cy="1864655"/>
          </a:xfrm>
          <a:prstGeom prst="rect">
            <a:avLst/>
          </a:prstGeom>
        </p:spPr>
      </p:pic>
      <p:cxnSp>
        <p:nvCxnSpPr>
          <p:cNvPr id="11" name="Elbow Connector 10">
            <a:extLst>
              <a:ext uri="{FF2B5EF4-FFF2-40B4-BE49-F238E27FC236}">
                <a16:creationId xmlns:a16="http://schemas.microsoft.com/office/drawing/2014/main" id="{38945EF5-7F86-2945-944D-FD23C04DA3E7}"/>
              </a:ext>
            </a:extLst>
          </p:cNvPr>
          <p:cNvCxnSpPr>
            <a:cxnSpLocks/>
          </p:cNvCxnSpPr>
          <p:nvPr/>
        </p:nvCxnSpPr>
        <p:spPr>
          <a:xfrm rot="5400000">
            <a:off x="12676132" y="2636332"/>
            <a:ext cx="2113278" cy="865469"/>
          </a:xfrm>
          <a:prstGeom prst="bentConnector3">
            <a:avLst>
              <a:gd name="adj1" fmla="val 1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B7A492E-76F1-404B-9A4F-F08B686E786A}"/>
              </a:ext>
            </a:extLst>
          </p:cNvPr>
          <p:cNvPicPr>
            <a:picLocks noChangeAspect="1"/>
          </p:cNvPicPr>
          <p:nvPr/>
        </p:nvPicPr>
        <p:blipFill>
          <a:blip r:embed="rId10"/>
          <a:stretch>
            <a:fillRect/>
          </a:stretch>
        </p:blipFill>
        <p:spPr>
          <a:xfrm>
            <a:off x="211760" y="5974419"/>
            <a:ext cx="5808805" cy="1354300"/>
          </a:xfrm>
          <a:prstGeom prst="rect">
            <a:avLst/>
          </a:prstGeom>
        </p:spPr>
      </p:pic>
      <p:pic>
        <p:nvPicPr>
          <p:cNvPr id="26" name="Picture 25">
            <a:extLst>
              <a:ext uri="{FF2B5EF4-FFF2-40B4-BE49-F238E27FC236}">
                <a16:creationId xmlns:a16="http://schemas.microsoft.com/office/drawing/2014/main" id="{B4FF16F2-9739-F340-B3CD-EA9B88675B47}"/>
              </a:ext>
            </a:extLst>
          </p:cNvPr>
          <p:cNvPicPr>
            <a:picLocks noChangeAspect="1"/>
          </p:cNvPicPr>
          <p:nvPr/>
        </p:nvPicPr>
        <p:blipFill>
          <a:blip r:embed="rId11"/>
          <a:stretch>
            <a:fillRect/>
          </a:stretch>
        </p:blipFill>
        <p:spPr>
          <a:xfrm>
            <a:off x="10371939" y="5859767"/>
            <a:ext cx="1847571" cy="1233845"/>
          </a:xfrm>
          <a:prstGeom prst="rect">
            <a:avLst/>
          </a:prstGeom>
        </p:spPr>
      </p:pic>
      <p:pic>
        <p:nvPicPr>
          <p:cNvPr id="27" name="Picture 26">
            <a:extLst>
              <a:ext uri="{FF2B5EF4-FFF2-40B4-BE49-F238E27FC236}">
                <a16:creationId xmlns:a16="http://schemas.microsoft.com/office/drawing/2014/main" id="{53ABFFF6-76A9-F449-9A9A-88F804A6FA85}"/>
              </a:ext>
            </a:extLst>
          </p:cNvPr>
          <p:cNvPicPr>
            <a:picLocks noChangeAspect="1"/>
          </p:cNvPicPr>
          <p:nvPr/>
        </p:nvPicPr>
        <p:blipFill>
          <a:blip r:embed="rId12"/>
          <a:stretch>
            <a:fillRect/>
          </a:stretch>
        </p:blipFill>
        <p:spPr>
          <a:xfrm>
            <a:off x="12366629" y="5859768"/>
            <a:ext cx="1956274" cy="1292988"/>
          </a:xfrm>
          <a:prstGeom prst="rect">
            <a:avLst/>
          </a:prstGeom>
        </p:spPr>
      </p:pic>
      <p:sp>
        <p:nvSpPr>
          <p:cNvPr id="3" name="Title 2">
            <a:extLst>
              <a:ext uri="{FF2B5EF4-FFF2-40B4-BE49-F238E27FC236}">
                <a16:creationId xmlns:a16="http://schemas.microsoft.com/office/drawing/2014/main" id="{D837910E-45C0-304C-A0E0-838532B9047C}"/>
              </a:ext>
            </a:extLst>
          </p:cNvPr>
          <p:cNvSpPr>
            <a:spLocks noGrp="1"/>
          </p:cNvSpPr>
          <p:nvPr>
            <p:ph type="title"/>
          </p:nvPr>
        </p:nvSpPr>
        <p:spPr/>
        <p:txBody>
          <a:bodyPr/>
          <a:lstStyle/>
          <a:p>
            <a:r>
              <a:rPr lang="es-ES" sz="4000" spc="-118" dirty="0" err="1">
                <a:ea typeface="Amazon Ember Heavy" panose="020B0803020204020204" pitchFamily="34" charset="0"/>
                <a:cs typeface="Amazon Ember Heavy" panose="020B0803020204020204" pitchFamily="34" charset="0"/>
              </a:rPr>
              <a:t>Dockerfile</a:t>
            </a:r>
            <a:r>
              <a:rPr lang="es-ES" sz="4000" spc="-118" dirty="0">
                <a:ea typeface="Amazon Ember Heavy" panose="020B0803020204020204" pitchFamily="34" charset="0"/>
                <a:cs typeface="Amazon Ember Heavy" panose="020B0803020204020204" pitchFamily="34" charset="0"/>
              </a:rPr>
              <a:t> </a:t>
            </a:r>
            <a:r>
              <a:rPr lang="es-ES" sz="4000" spc="-118" dirty="0" err="1">
                <a:ea typeface="Amazon Ember Heavy" panose="020B0803020204020204" pitchFamily="34" charset="0"/>
                <a:cs typeface="Amazon Ember Heavy" panose="020B0803020204020204" pitchFamily="34" charset="0"/>
              </a:rPr>
              <a:t>Refactor</a:t>
            </a:r>
            <a:br>
              <a:rPr lang="en-US" sz="4000" spc="-118" dirty="0">
                <a:ea typeface="Amazon Ember Heavy" panose="020B0803020204020204" pitchFamily="34" charset="0"/>
                <a:cs typeface="Amazon Ember Heavy" panose="020B0803020204020204" pitchFamily="34" charset="0"/>
              </a:rPr>
            </a:br>
            <a:endParaRPr lang="en-US" dirty="0"/>
          </a:p>
        </p:txBody>
      </p:sp>
      <p:sp>
        <p:nvSpPr>
          <p:cNvPr id="4" name="Text Placeholder 3">
            <a:extLst>
              <a:ext uri="{FF2B5EF4-FFF2-40B4-BE49-F238E27FC236}">
                <a16:creationId xmlns:a16="http://schemas.microsoft.com/office/drawing/2014/main" id="{08A347AC-FE3A-624B-A78C-668D348F9487}"/>
              </a:ext>
            </a:extLst>
          </p:cNvPr>
          <p:cNvSpPr>
            <a:spLocks noGrp="1"/>
          </p:cNvSpPr>
          <p:nvPr>
            <p:ph type="body" sz="quarter" idx="4294967295"/>
          </p:nvPr>
        </p:nvSpPr>
        <p:spPr/>
        <p:txBody>
          <a:bodyPr/>
          <a:lstStyle/>
          <a:p>
            <a:r>
              <a:rPr lang="en-US" dirty="0"/>
              <a:t>Step 2 - Use versioned services</a:t>
            </a:r>
          </a:p>
          <a:p>
            <a:endParaRPr lang="en-US" dirty="0"/>
          </a:p>
        </p:txBody>
      </p:sp>
    </p:spTree>
    <p:extLst>
      <p:ext uri="{BB962C8B-B14F-4D97-AF65-F5344CB8AC3E}">
        <p14:creationId xmlns:p14="http://schemas.microsoft.com/office/powerpoint/2010/main" val="142473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D45343B4-8D66-CF45-A989-34415ADF2C73}"/>
              </a:ext>
            </a:extLst>
          </p:cNvPr>
          <p:cNvSpPr>
            <a:spLocks noGrp="1"/>
          </p:cNvSpPr>
          <p:nvPr>
            <p:ph type="title"/>
          </p:nvPr>
        </p:nvSpPr>
        <p:spPr/>
        <p:txBody>
          <a:bodyPr/>
          <a:lstStyle/>
          <a:p>
            <a:r>
              <a:rPr lang="en-US" sz="6000" spc="-118" dirty="0">
                <a:latin typeface="+mj-lt"/>
                <a:ea typeface="Amazon Ember Heavy" panose="020B0803020204020204" pitchFamily="34" charset="0"/>
                <a:cs typeface="Amazon Ember Heavy" panose="020B0803020204020204" pitchFamily="34" charset="0"/>
              </a:rPr>
              <a:t>AWS Copilot</a:t>
            </a:r>
            <a:br>
              <a:rPr lang="en-GB" sz="6000" spc="-118" dirty="0">
                <a:latin typeface="+mj-lt"/>
                <a:ea typeface="Amazon Ember Heavy" panose="020B0803020204020204" pitchFamily="34" charset="0"/>
                <a:cs typeface="Amazon Ember Heavy" panose="020B0803020204020204" pitchFamily="34" charset="0"/>
              </a:rPr>
            </a:br>
            <a:endParaRPr lang="en-US" sz="6000" spc="-118" dirty="0">
              <a:latin typeface="+mj-lt"/>
              <a:ea typeface="Amazon Ember Heavy" panose="020B0803020204020204" pitchFamily="34" charset="0"/>
              <a:cs typeface="Amazon Ember Heavy" panose="020B0803020204020204" pitchFamily="34" charset="0"/>
            </a:endParaRPr>
          </a:p>
        </p:txBody>
      </p:sp>
      <p:sp>
        <p:nvSpPr>
          <p:cNvPr id="4" name="Text Placeholder 3">
            <a:extLst>
              <a:ext uri="{FF2B5EF4-FFF2-40B4-BE49-F238E27FC236}">
                <a16:creationId xmlns:a16="http://schemas.microsoft.com/office/drawing/2014/main" id="{8B1F1C08-F610-FC4B-8653-16E86C5A101A}"/>
              </a:ext>
            </a:extLst>
          </p:cNvPr>
          <p:cNvSpPr>
            <a:spLocks noGrp="1"/>
          </p:cNvSpPr>
          <p:nvPr>
            <p:ph type="body" sz="quarter" idx="10"/>
          </p:nvPr>
        </p:nvSpPr>
        <p:spPr>
          <a:xfrm>
            <a:off x="548640" y="4114800"/>
            <a:ext cx="8219440" cy="783078"/>
          </a:xfrm>
        </p:spPr>
        <p:txBody>
          <a:bodyPr/>
          <a:lstStyle/>
          <a:p>
            <a:r>
              <a:rPr lang="en-US" sz="3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Build, release, and operate production ready containerized applications on Amazon ECS</a:t>
            </a:r>
          </a:p>
          <a:p>
            <a:endParaRPr lang="en-US" dirty="0"/>
          </a:p>
        </p:txBody>
      </p:sp>
    </p:spTree>
    <p:extLst>
      <p:ext uri="{BB962C8B-B14F-4D97-AF65-F5344CB8AC3E}">
        <p14:creationId xmlns:p14="http://schemas.microsoft.com/office/powerpoint/2010/main" val="2484599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EDA3869-AA5D-EA4D-A36F-AA179E9B5CCA}"/>
              </a:ext>
            </a:extLst>
          </p:cNvPr>
          <p:cNvSpPr txBox="1"/>
          <p:nvPr/>
        </p:nvSpPr>
        <p:spPr>
          <a:xfrm>
            <a:off x="10931194" y="3948896"/>
            <a:ext cx="3548496" cy="3434786"/>
          </a:xfrm>
          <a:prstGeom prst="rect">
            <a:avLst/>
          </a:prstGeom>
          <a:noFill/>
          <a:ln>
            <a:solidFill>
              <a:schemeClr val="tx1"/>
            </a:solidFill>
          </a:ln>
        </p:spPr>
        <p:txBody>
          <a:bodyPr wrap="square" lIns="182880" tIns="146304" rIns="182880" bIns="146304" rtlCol="0">
            <a:spAutoFit/>
          </a:bodyPr>
          <a:lstStyle/>
          <a:p>
            <a:pPr>
              <a:lnSpc>
                <a:spcPct val="90000"/>
              </a:lnSpc>
              <a:spcAft>
                <a:spcPts val="1800"/>
              </a:spcAft>
            </a:pPr>
            <a:endParaRPr lang="es-ES_tradnl" sz="3200" dirty="0">
              <a:gradFill>
                <a:gsLst>
                  <a:gs pos="2917">
                    <a:schemeClr val="tx1"/>
                  </a:gs>
                  <a:gs pos="30000">
                    <a:schemeClr val="tx1"/>
                  </a:gs>
                </a:gsLst>
                <a:lin ang="5400000" scaled="0"/>
              </a:gradFill>
            </a:endParaRPr>
          </a:p>
          <a:p>
            <a:pPr>
              <a:lnSpc>
                <a:spcPct val="90000"/>
              </a:lnSpc>
              <a:spcAft>
                <a:spcPts val="1800"/>
              </a:spcAft>
            </a:pPr>
            <a:endParaRPr lang="es-ES_tradnl" sz="3200" dirty="0">
              <a:gradFill>
                <a:gsLst>
                  <a:gs pos="2917">
                    <a:schemeClr val="tx1"/>
                  </a:gs>
                  <a:gs pos="30000">
                    <a:schemeClr val="tx1"/>
                  </a:gs>
                </a:gsLst>
                <a:lin ang="5400000" scaled="0"/>
              </a:gradFill>
            </a:endParaRPr>
          </a:p>
          <a:p>
            <a:pPr>
              <a:lnSpc>
                <a:spcPct val="90000"/>
              </a:lnSpc>
              <a:spcAft>
                <a:spcPts val="1800"/>
              </a:spcAft>
            </a:pPr>
            <a:endParaRPr lang="es-ES_tradnl" sz="3200" dirty="0">
              <a:gradFill>
                <a:gsLst>
                  <a:gs pos="2917">
                    <a:schemeClr val="tx1"/>
                  </a:gs>
                  <a:gs pos="30000">
                    <a:schemeClr val="tx1"/>
                  </a:gs>
                </a:gsLst>
                <a:lin ang="5400000" scaled="0"/>
              </a:gradFill>
            </a:endParaRPr>
          </a:p>
          <a:p>
            <a:pPr>
              <a:lnSpc>
                <a:spcPct val="90000"/>
              </a:lnSpc>
              <a:spcAft>
                <a:spcPts val="1800"/>
              </a:spcAft>
            </a:pPr>
            <a:endParaRPr lang="es-ES_tradnl" sz="3200" dirty="0">
              <a:gradFill>
                <a:gsLst>
                  <a:gs pos="2917">
                    <a:schemeClr val="tx1"/>
                  </a:gs>
                  <a:gs pos="30000">
                    <a:schemeClr val="tx1"/>
                  </a:gs>
                </a:gsLst>
                <a:lin ang="5400000" scaled="0"/>
              </a:gradFill>
            </a:endParaRPr>
          </a:p>
          <a:p>
            <a:pPr>
              <a:lnSpc>
                <a:spcPct val="90000"/>
              </a:lnSpc>
              <a:spcAft>
                <a:spcPts val="1800"/>
              </a:spcAft>
            </a:pPr>
            <a:endParaRPr lang="es-ES_tradnl" sz="3200" dirty="0">
              <a:gradFill>
                <a:gsLst>
                  <a:gs pos="2917">
                    <a:schemeClr val="tx1"/>
                  </a:gs>
                  <a:gs pos="30000">
                    <a:schemeClr val="tx1"/>
                  </a:gs>
                </a:gsLst>
                <a:lin ang="5400000" scaled="0"/>
              </a:gradFill>
            </a:endParaRPr>
          </a:p>
        </p:txBody>
      </p:sp>
      <p:grpSp>
        <p:nvGrpSpPr>
          <p:cNvPr id="4" name="Group 3">
            <a:extLst>
              <a:ext uri="{FF2B5EF4-FFF2-40B4-BE49-F238E27FC236}">
                <a16:creationId xmlns:a16="http://schemas.microsoft.com/office/drawing/2014/main" id="{A011F0C7-5F67-8C4B-AE64-EBA5CF29B146}"/>
              </a:ext>
            </a:extLst>
          </p:cNvPr>
          <p:cNvGrpSpPr/>
          <p:nvPr/>
        </p:nvGrpSpPr>
        <p:grpSpPr>
          <a:xfrm>
            <a:off x="8497830" y="2864736"/>
            <a:ext cx="1360136" cy="2168320"/>
            <a:chOff x="8405616" y="2966940"/>
            <a:chExt cx="1360136" cy="2168320"/>
          </a:xfrm>
        </p:grpSpPr>
        <p:pic>
          <p:nvPicPr>
            <p:cNvPr id="5" name="Graphic 4">
              <a:extLst>
                <a:ext uri="{FF2B5EF4-FFF2-40B4-BE49-F238E27FC236}">
                  <a16:creationId xmlns:a16="http://schemas.microsoft.com/office/drawing/2014/main" id="{B6298B33-706F-8C41-9933-E5C85CC887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5616" y="2966940"/>
              <a:ext cx="1360136" cy="1360136"/>
            </a:xfrm>
            <a:prstGeom prst="rect">
              <a:avLst/>
            </a:prstGeom>
          </p:spPr>
        </p:pic>
        <p:sp>
          <p:nvSpPr>
            <p:cNvPr id="6" name="TextBox 5">
              <a:extLst>
                <a:ext uri="{FF2B5EF4-FFF2-40B4-BE49-F238E27FC236}">
                  <a16:creationId xmlns:a16="http://schemas.microsoft.com/office/drawing/2014/main" id="{A9E254CB-9399-0444-BF63-6F2D88448ACA}"/>
                </a:ext>
              </a:extLst>
            </p:cNvPr>
            <p:cNvSpPr txBox="1"/>
            <p:nvPr/>
          </p:nvSpPr>
          <p:spPr>
            <a:xfrm>
              <a:off x="8535533" y="4396596"/>
              <a:ext cx="1100301" cy="738664"/>
            </a:xfrm>
            <a:prstGeom prst="rect">
              <a:avLst/>
            </a:prstGeom>
            <a:noFill/>
          </p:spPr>
          <p:txBody>
            <a:bodyPr wrap="none" lIns="182880" tIns="146304" rIns="182880" bIns="146304" rtlCol="0">
              <a:spAutoFit/>
            </a:bodyPr>
            <a:lstStyle/>
            <a:p>
              <a:pPr>
                <a:lnSpc>
                  <a:spcPct val="90000"/>
                </a:lnSpc>
                <a:spcAft>
                  <a:spcPts val="1800"/>
                </a:spcAft>
              </a:pPr>
              <a:r>
                <a:rPr lang="es-ES_tradnl" sz="3200" dirty="0">
                  <a:gradFill>
                    <a:gsLst>
                      <a:gs pos="2917">
                        <a:schemeClr val="tx1"/>
                      </a:gs>
                      <a:gs pos="30000">
                        <a:schemeClr val="tx1"/>
                      </a:gs>
                    </a:gsLst>
                    <a:lin ang="5400000" scaled="0"/>
                  </a:gradFill>
                </a:rPr>
                <a:t>ECR</a:t>
              </a:r>
            </a:p>
          </p:txBody>
        </p:sp>
      </p:grpSp>
      <p:cxnSp>
        <p:nvCxnSpPr>
          <p:cNvPr id="7" name="Straight Arrow Connector 6">
            <a:extLst>
              <a:ext uri="{FF2B5EF4-FFF2-40B4-BE49-F238E27FC236}">
                <a16:creationId xmlns:a16="http://schemas.microsoft.com/office/drawing/2014/main" id="{4BACF6DF-AA1B-6440-99DE-7C7B74A23EEB}"/>
              </a:ext>
            </a:extLst>
          </p:cNvPr>
          <p:cNvCxnSpPr>
            <a:cxnSpLocks/>
          </p:cNvCxnSpPr>
          <p:nvPr/>
        </p:nvCxnSpPr>
        <p:spPr>
          <a:xfrm flipH="1">
            <a:off x="7573993" y="3333340"/>
            <a:ext cx="923837"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2F14B3A-F196-BC4D-A278-F441CA6D620F}"/>
              </a:ext>
            </a:extLst>
          </p:cNvPr>
          <p:cNvCxnSpPr>
            <a:cxnSpLocks/>
          </p:cNvCxnSpPr>
          <p:nvPr/>
        </p:nvCxnSpPr>
        <p:spPr>
          <a:xfrm flipH="1">
            <a:off x="7573992" y="3866027"/>
            <a:ext cx="92383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834C22D-9EDA-9C47-9BC9-66D45672F91F}"/>
              </a:ext>
            </a:extLst>
          </p:cNvPr>
          <p:cNvGrpSpPr/>
          <p:nvPr/>
        </p:nvGrpSpPr>
        <p:grpSpPr>
          <a:xfrm>
            <a:off x="10931194" y="4098649"/>
            <a:ext cx="3328475" cy="3056222"/>
            <a:chOff x="11644360" y="265526"/>
            <a:chExt cx="3328475" cy="3056222"/>
          </a:xfrm>
        </p:grpSpPr>
        <p:sp>
          <p:nvSpPr>
            <p:cNvPr id="10" name="TextBox 9">
              <a:extLst>
                <a:ext uri="{FF2B5EF4-FFF2-40B4-BE49-F238E27FC236}">
                  <a16:creationId xmlns:a16="http://schemas.microsoft.com/office/drawing/2014/main" id="{2CAA11D1-8D16-694C-B367-5F9BE2353215}"/>
                </a:ext>
              </a:extLst>
            </p:cNvPr>
            <p:cNvSpPr txBox="1"/>
            <p:nvPr/>
          </p:nvSpPr>
          <p:spPr>
            <a:xfrm>
              <a:off x="11644360" y="265526"/>
              <a:ext cx="3328475" cy="683264"/>
            </a:xfrm>
            <a:prstGeom prst="rect">
              <a:avLst/>
            </a:prstGeom>
            <a:noFill/>
            <a:ln>
              <a:noFill/>
            </a:ln>
          </p:spPr>
          <p:txBody>
            <a:bodyPr wrap="none" lIns="182880" tIns="146304" rIns="182880" bIns="146304" rtlCol="0">
              <a:spAutoFit/>
            </a:bodyPr>
            <a:lstStyle/>
            <a:p>
              <a:pPr>
                <a:lnSpc>
                  <a:spcPct val="90000"/>
                </a:lnSpc>
                <a:spcAft>
                  <a:spcPts val="1800"/>
                </a:spcAft>
              </a:pPr>
              <a:r>
                <a:rPr lang="es-ES_tradnl" sz="2800" dirty="0">
                  <a:gradFill>
                    <a:gsLst>
                      <a:gs pos="2917">
                        <a:schemeClr val="tx1"/>
                      </a:gs>
                      <a:gs pos="30000">
                        <a:schemeClr val="tx1"/>
                      </a:gs>
                    </a:gsLst>
                    <a:lin ang="5400000" scaled="0"/>
                  </a:gradFill>
                </a:rPr>
                <a:t>Git Repo Service 2</a:t>
              </a:r>
            </a:p>
          </p:txBody>
        </p:sp>
        <p:sp>
          <p:nvSpPr>
            <p:cNvPr id="11" name="TextBox 10">
              <a:extLst>
                <a:ext uri="{FF2B5EF4-FFF2-40B4-BE49-F238E27FC236}">
                  <a16:creationId xmlns:a16="http://schemas.microsoft.com/office/drawing/2014/main" id="{61512927-8245-0E47-94C8-9C5186A7F046}"/>
                </a:ext>
              </a:extLst>
            </p:cNvPr>
            <p:cNvSpPr txBox="1"/>
            <p:nvPr/>
          </p:nvSpPr>
          <p:spPr>
            <a:xfrm>
              <a:off x="12127440" y="1004190"/>
              <a:ext cx="2649194" cy="2317558"/>
            </a:xfrm>
            <a:prstGeom prst="rect">
              <a:avLst/>
            </a:prstGeom>
            <a:noFill/>
            <a:ln>
              <a:noFill/>
            </a:ln>
          </p:spPr>
          <p:txBody>
            <a:bodyPr wrap="square" lIns="182880" tIns="146304" rIns="182880" bIns="146304" rtlCol="0">
              <a:spAutoFit/>
            </a:bodyPr>
            <a:lstStyle/>
            <a:p>
              <a:pPr>
                <a:lnSpc>
                  <a:spcPct val="90000"/>
                </a:lnSpc>
                <a:spcAft>
                  <a:spcPts val="1800"/>
                </a:spcAft>
              </a:pPr>
              <a:r>
                <a:rPr lang="es-ES_tradnl" sz="2400" dirty="0">
                  <a:gradFill>
                    <a:gsLst>
                      <a:gs pos="2917">
                        <a:schemeClr val="tx1"/>
                      </a:gs>
                      <a:gs pos="30000">
                        <a:schemeClr val="tx1"/>
                      </a:gs>
                    </a:gsLst>
                    <a:lin ang="5400000" scaled="0"/>
                  </a:gradFill>
                </a:rPr>
                <a:t>Dockerfile</a:t>
              </a:r>
            </a:p>
            <a:p>
              <a:pPr>
                <a:lnSpc>
                  <a:spcPct val="90000"/>
                </a:lnSpc>
                <a:spcAft>
                  <a:spcPts val="1800"/>
                </a:spcAft>
              </a:pPr>
              <a:r>
                <a:rPr lang="es-ES_tradnl" sz="2400" dirty="0" err="1">
                  <a:gradFill>
                    <a:gsLst>
                      <a:gs pos="2917">
                        <a:schemeClr val="tx1"/>
                      </a:gs>
                      <a:gs pos="30000">
                        <a:schemeClr val="tx1"/>
                      </a:gs>
                    </a:gsLst>
                    <a:lin ang="5400000" scaled="0"/>
                  </a:gradFill>
                </a:rPr>
                <a:t>buildspec.yml</a:t>
              </a:r>
              <a:endParaRPr lang="es-ES_tradnl" sz="2400" dirty="0">
                <a:gradFill>
                  <a:gsLst>
                    <a:gs pos="2917">
                      <a:schemeClr val="tx1"/>
                    </a:gs>
                    <a:gs pos="30000">
                      <a:schemeClr val="tx1"/>
                    </a:gs>
                  </a:gsLst>
                  <a:lin ang="5400000" scaled="0"/>
                </a:gradFill>
              </a:endParaRPr>
            </a:p>
            <a:p>
              <a:pPr>
                <a:lnSpc>
                  <a:spcPct val="90000"/>
                </a:lnSpc>
                <a:spcAft>
                  <a:spcPts val="1800"/>
                </a:spcAft>
              </a:pPr>
              <a:r>
                <a:rPr lang="es-ES_tradnl" sz="2400" dirty="0" err="1">
                  <a:gradFill>
                    <a:gsLst>
                      <a:gs pos="2917">
                        <a:schemeClr val="tx1"/>
                      </a:gs>
                      <a:gs pos="30000">
                        <a:schemeClr val="tx1"/>
                      </a:gs>
                    </a:gsLst>
                    <a:lin ang="5400000" scaled="0"/>
                  </a:gradFill>
                </a:rPr>
                <a:t>pom.xml</a:t>
              </a:r>
              <a:endParaRPr lang="es-ES_tradnl" sz="2400" dirty="0">
                <a:gradFill>
                  <a:gsLst>
                    <a:gs pos="2917">
                      <a:schemeClr val="tx1"/>
                    </a:gs>
                    <a:gs pos="30000">
                      <a:schemeClr val="tx1"/>
                    </a:gs>
                  </a:gsLst>
                  <a:lin ang="5400000" scaled="0"/>
                </a:gradFill>
              </a:endParaRPr>
            </a:p>
            <a:p>
              <a:pPr>
                <a:lnSpc>
                  <a:spcPct val="90000"/>
                </a:lnSpc>
                <a:spcAft>
                  <a:spcPts val="1800"/>
                </a:spcAft>
              </a:pPr>
              <a:r>
                <a:rPr lang="es-ES_tradnl" sz="2400" dirty="0">
                  <a:gradFill>
                    <a:gsLst>
                      <a:gs pos="2917">
                        <a:schemeClr val="tx1"/>
                      </a:gs>
                      <a:gs pos="30000">
                        <a:schemeClr val="tx1"/>
                      </a:gs>
                    </a:gsLst>
                    <a:lin ang="5400000" scaled="0"/>
                  </a:gradFill>
                </a:rPr>
                <a:t>pipeline.yml</a:t>
              </a:r>
            </a:p>
          </p:txBody>
        </p:sp>
        <p:cxnSp>
          <p:nvCxnSpPr>
            <p:cNvPr id="12" name="Straight Connector 11">
              <a:extLst>
                <a:ext uri="{FF2B5EF4-FFF2-40B4-BE49-F238E27FC236}">
                  <a16:creationId xmlns:a16="http://schemas.microsoft.com/office/drawing/2014/main" id="{9AF61E82-DFCE-2049-9A98-0C9989815FC2}"/>
                </a:ext>
              </a:extLst>
            </p:cNvPr>
            <p:cNvCxnSpPr>
              <a:cxnSpLocks/>
            </p:cNvCxnSpPr>
            <p:nvPr/>
          </p:nvCxnSpPr>
          <p:spPr>
            <a:xfrm>
              <a:off x="11956211" y="817249"/>
              <a:ext cx="0" cy="224268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F33D84-A88F-254B-A3CA-0FEF3D5D8B1B}"/>
                </a:ext>
              </a:extLst>
            </p:cNvPr>
            <p:cNvCxnSpPr>
              <a:cxnSpLocks/>
            </p:cNvCxnSpPr>
            <p:nvPr/>
          </p:nvCxnSpPr>
          <p:spPr>
            <a:xfrm>
              <a:off x="11956211" y="1276709"/>
              <a:ext cx="277830" cy="0"/>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84F5961-0403-5840-8ABC-B5E7A21F8E81}"/>
                </a:ext>
              </a:extLst>
            </p:cNvPr>
            <p:cNvCxnSpPr>
              <a:cxnSpLocks/>
            </p:cNvCxnSpPr>
            <p:nvPr/>
          </p:nvCxnSpPr>
          <p:spPr>
            <a:xfrm>
              <a:off x="11956211" y="1821537"/>
              <a:ext cx="277830" cy="0"/>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06550BF-3804-E94F-A739-4A1579B281F6}"/>
                </a:ext>
              </a:extLst>
            </p:cNvPr>
            <p:cNvCxnSpPr>
              <a:cxnSpLocks/>
            </p:cNvCxnSpPr>
            <p:nvPr/>
          </p:nvCxnSpPr>
          <p:spPr>
            <a:xfrm>
              <a:off x="11956211" y="2414454"/>
              <a:ext cx="277830" cy="0"/>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1944E3-983E-7043-BFB2-3939927106C2}"/>
                </a:ext>
              </a:extLst>
            </p:cNvPr>
            <p:cNvCxnSpPr>
              <a:cxnSpLocks/>
            </p:cNvCxnSpPr>
            <p:nvPr/>
          </p:nvCxnSpPr>
          <p:spPr>
            <a:xfrm>
              <a:off x="11953930" y="3059938"/>
              <a:ext cx="277830" cy="0"/>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5E4B63E-906B-B54D-BF8C-00CCFD7F7D41}"/>
              </a:ext>
            </a:extLst>
          </p:cNvPr>
          <p:cNvSpPr txBox="1"/>
          <p:nvPr/>
        </p:nvSpPr>
        <p:spPr>
          <a:xfrm>
            <a:off x="10931194" y="391344"/>
            <a:ext cx="3548496" cy="3434786"/>
          </a:xfrm>
          <a:prstGeom prst="rect">
            <a:avLst/>
          </a:prstGeom>
          <a:noFill/>
          <a:ln>
            <a:solidFill>
              <a:schemeClr val="tx1"/>
            </a:solidFill>
          </a:ln>
        </p:spPr>
        <p:txBody>
          <a:bodyPr wrap="square" lIns="182880" tIns="146304" rIns="182880" bIns="146304" rtlCol="0">
            <a:spAutoFit/>
          </a:bodyPr>
          <a:lstStyle/>
          <a:p>
            <a:pPr>
              <a:lnSpc>
                <a:spcPct val="90000"/>
              </a:lnSpc>
              <a:spcAft>
                <a:spcPts val="1800"/>
              </a:spcAft>
            </a:pPr>
            <a:endParaRPr lang="es-ES_tradnl" sz="3200" dirty="0">
              <a:gradFill>
                <a:gsLst>
                  <a:gs pos="2917">
                    <a:schemeClr val="tx1"/>
                  </a:gs>
                  <a:gs pos="30000">
                    <a:schemeClr val="tx1"/>
                  </a:gs>
                </a:gsLst>
                <a:lin ang="5400000" scaled="0"/>
              </a:gradFill>
            </a:endParaRPr>
          </a:p>
          <a:p>
            <a:pPr>
              <a:lnSpc>
                <a:spcPct val="90000"/>
              </a:lnSpc>
              <a:spcAft>
                <a:spcPts val="1800"/>
              </a:spcAft>
            </a:pPr>
            <a:endParaRPr lang="es-ES_tradnl" sz="3200" dirty="0">
              <a:gradFill>
                <a:gsLst>
                  <a:gs pos="2917">
                    <a:schemeClr val="tx1"/>
                  </a:gs>
                  <a:gs pos="30000">
                    <a:schemeClr val="tx1"/>
                  </a:gs>
                </a:gsLst>
                <a:lin ang="5400000" scaled="0"/>
              </a:gradFill>
            </a:endParaRPr>
          </a:p>
          <a:p>
            <a:pPr>
              <a:lnSpc>
                <a:spcPct val="90000"/>
              </a:lnSpc>
              <a:spcAft>
                <a:spcPts val="1800"/>
              </a:spcAft>
            </a:pPr>
            <a:endParaRPr lang="es-ES_tradnl" sz="3200" dirty="0">
              <a:gradFill>
                <a:gsLst>
                  <a:gs pos="2917">
                    <a:schemeClr val="tx1"/>
                  </a:gs>
                  <a:gs pos="30000">
                    <a:schemeClr val="tx1"/>
                  </a:gs>
                </a:gsLst>
                <a:lin ang="5400000" scaled="0"/>
              </a:gradFill>
            </a:endParaRPr>
          </a:p>
          <a:p>
            <a:pPr>
              <a:lnSpc>
                <a:spcPct val="90000"/>
              </a:lnSpc>
              <a:spcAft>
                <a:spcPts val="1800"/>
              </a:spcAft>
            </a:pPr>
            <a:endParaRPr lang="es-ES_tradnl" sz="3200" dirty="0">
              <a:gradFill>
                <a:gsLst>
                  <a:gs pos="2917">
                    <a:schemeClr val="tx1"/>
                  </a:gs>
                  <a:gs pos="30000">
                    <a:schemeClr val="tx1"/>
                  </a:gs>
                </a:gsLst>
                <a:lin ang="5400000" scaled="0"/>
              </a:gradFill>
            </a:endParaRPr>
          </a:p>
          <a:p>
            <a:pPr>
              <a:lnSpc>
                <a:spcPct val="90000"/>
              </a:lnSpc>
              <a:spcAft>
                <a:spcPts val="1800"/>
              </a:spcAft>
            </a:pPr>
            <a:endParaRPr lang="es-ES_tradnl" sz="3200" dirty="0">
              <a:gradFill>
                <a:gsLst>
                  <a:gs pos="2917">
                    <a:schemeClr val="tx1"/>
                  </a:gs>
                  <a:gs pos="30000">
                    <a:schemeClr val="tx1"/>
                  </a:gs>
                </a:gsLst>
                <a:lin ang="5400000" scaled="0"/>
              </a:gradFill>
            </a:endParaRPr>
          </a:p>
        </p:txBody>
      </p:sp>
      <p:grpSp>
        <p:nvGrpSpPr>
          <p:cNvPr id="18" name="Group 17">
            <a:extLst>
              <a:ext uri="{FF2B5EF4-FFF2-40B4-BE49-F238E27FC236}">
                <a16:creationId xmlns:a16="http://schemas.microsoft.com/office/drawing/2014/main" id="{E03E70CA-F18E-9146-9D5B-CD325FC2B955}"/>
              </a:ext>
            </a:extLst>
          </p:cNvPr>
          <p:cNvGrpSpPr/>
          <p:nvPr/>
        </p:nvGrpSpPr>
        <p:grpSpPr>
          <a:xfrm>
            <a:off x="10931194" y="609657"/>
            <a:ext cx="3328475" cy="3056222"/>
            <a:chOff x="11644360" y="265526"/>
            <a:chExt cx="3328475" cy="3056222"/>
          </a:xfrm>
        </p:grpSpPr>
        <p:sp>
          <p:nvSpPr>
            <p:cNvPr id="19" name="TextBox 18">
              <a:extLst>
                <a:ext uri="{FF2B5EF4-FFF2-40B4-BE49-F238E27FC236}">
                  <a16:creationId xmlns:a16="http://schemas.microsoft.com/office/drawing/2014/main" id="{FEF3A040-A834-E944-A877-999622F44CD4}"/>
                </a:ext>
              </a:extLst>
            </p:cNvPr>
            <p:cNvSpPr txBox="1"/>
            <p:nvPr/>
          </p:nvSpPr>
          <p:spPr>
            <a:xfrm>
              <a:off x="11644360" y="265526"/>
              <a:ext cx="3328475" cy="683264"/>
            </a:xfrm>
            <a:prstGeom prst="rect">
              <a:avLst/>
            </a:prstGeom>
            <a:noFill/>
            <a:ln>
              <a:noFill/>
            </a:ln>
          </p:spPr>
          <p:txBody>
            <a:bodyPr wrap="none" lIns="182880" tIns="146304" rIns="182880" bIns="146304" rtlCol="0">
              <a:spAutoFit/>
            </a:bodyPr>
            <a:lstStyle/>
            <a:p>
              <a:pPr>
                <a:lnSpc>
                  <a:spcPct val="90000"/>
                </a:lnSpc>
                <a:spcAft>
                  <a:spcPts val="1800"/>
                </a:spcAft>
              </a:pPr>
              <a:r>
                <a:rPr lang="es-ES_tradnl" sz="2800" dirty="0">
                  <a:gradFill>
                    <a:gsLst>
                      <a:gs pos="2917">
                        <a:schemeClr val="tx1"/>
                      </a:gs>
                      <a:gs pos="30000">
                        <a:schemeClr val="tx1"/>
                      </a:gs>
                    </a:gsLst>
                    <a:lin ang="5400000" scaled="0"/>
                  </a:gradFill>
                </a:rPr>
                <a:t>Git Repo Service 1</a:t>
              </a:r>
            </a:p>
          </p:txBody>
        </p:sp>
        <p:sp>
          <p:nvSpPr>
            <p:cNvPr id="20" name="TextBox 19">
              <a:extLst>
                <a:ext uri="{FF2B5EF4-FFF2-40B4-BE49-F238E27FC236}">
                  <a16:creationId xmlns:a16="http://schemas.microsoft.com/office/drawing/2014/main" id="{D7D69A95-5690-4B45-AB35-008ACE0CE06B}"/>
                </a:ext>
              </a:extLst>
            </p:cNvPr>
            <p:cNvSpPr txBox="1"/>
            <p:nvPr/>
          </p:nvSpPr>
          <p:spPr>
            <a:xfrm>
              <a:off x="12127440" y="1004190"/>
              <a:ext cx="2416025" cy="2317558"/>
            </a:xfrm>
            <a:prstGeom prst="rect">
              <a:avLst/>
            </a:prstGeom>
            <a:noFill/>
            <a:ln>
              <a:noFill/>
            </a:ln>
          </p:spPr>
          <p:txBody>
            <a:bodyPr wrap="square" lIns="182880" tIns="146304" rIns="182880" bIns="146304" rtlCol="0">
              <a:spAutoFit/>
            </a:bodyPr>
            <a:lstStyle/>
            <a:p>
              <a:pPr>
                <a:lnSpc>
                  <a:spcPct val="90000"/>
                </a:lnSpc>
                <a:spcAft>
                  <a:spcPts val="1800"/>
                </a:spcAft>
              </a:pPr>
              <a:r>
                <a:rPr lang="es-ES_tradnl" sz="2400" dirty="0" err="1">
                  <a:gradFill>
                    <a:gsLst>
                      <a:gs pos="2917">
                        <a:schemeClr val="tx1"/>
                      </a:gs>
                      <a:gs pos="30000">
                        <a:schemeClr val="tx1"/>
                      </a:gs>
                    </a:gsLst>
                    <a:lin ang="5400000" scaled="0"/>
                  </a:gradFill>
                </a:rPr>
                <a:t>Dockerfile</a:t>
              </a:r>
              <a:endParaRPr lang="es-ES_tradnl" sz="2400" dirty="0">
                <a:gradFill>
                  <a:gsLst>
                    <a:gs pos="2917">
                      <a:schemeClr val="tx1"/>
                    </a:gs>
                    <a:gs pos="30000">
                      <a:schemeClr val="tx1"/>
                    </a:gs>
                  </a:gsLst>
                  <a:lin ang="5400000" scaled="0"/>
                </a:gradFill>
              </a:endParaRPr>
            </a:p>
            <a:p>
              <a:pPr>
                <a:lnSpc>
                  <a:spcPct val="90000"/>
                </a:lnSpc>
                <a:spcAft>
                  <a:spcPts val="1800"/>
                </a:spcAft>
              </a:pPr>
              <a:r>
                <a:rPr lang="es-ES_tradnl" sz="2400" dirty="0" err="1">
                  <a:gradFill>
                    <a:gsLst>
                      <a:gs pos="2917">
                        <a:schemeClr val="tx1"/>
                      </a:gs>
                      <a:gs pos="30000">
                        <a:schemeClr val="tx1"/>
                      </a:gs>
                    </a:gsLst>
                    <a:lin ang="5400000" scaled="0"/>
                  </a:gradFill>
                </a:rPr>
                <a:t>buildspec.yml</a:t>
              </a:r>
              <a:endParaRPr lang="es-ES_tradnl" sz="2400" dirty="0">
                <a:gradFill>
                  <a:gsLst>
                    <a:gs pos="2917">
                      <a:schemeClr val="tx1"/>
                    </a:gs>
                    <a:gs pos="30000">
                      <a:schemeClr val="tx1"/>
                    </a:gs>
                  </a:gsLst>
                  <a:lin ang="5400000" scaled="0"/>
                </a:gradFill>
              </a:endParaRPr>
            </a:p>
            <a:p>
              <a:pPr>
                <a:lnSpc>
                  <a:spcPct val="90000"/>
                </a:lnSpc>
                <a:spcAft>
                  <a:spcPts val="1800"/>
                </a:spcAft>
              </a:pPr>
              <a:r>
                <a:rPr lang="es-ES_tradnl" sz="2400" dirty="0" err="1">
                  <a:gradFill>
                    <a:gsLst>
                      <a:gs pos="2917">
                        <a:schemeClr val="tx1"/>
                      </a:gs>
                      <a:gs pos="30000">
                        <a:schemeClr val="tx1"/>
                      </a:gs>
                    </a:gsLst>
                    <a:lin ang="5400000" scaled="0"/>
                  </a:gradFill>
                </a:rPr>
                <a:t>pom.xml</a:t>
              </a:r>
              <a:endParaRPr lang="es-ES_tradnl" sz="2400" dirty="0">
                <a:gradFill>
                  <a:gsLst>
                    <a:gs pos="2917">
                      <a:schemeClr val="tx1"/>
                    </a:gs>
                    <a:gs pos="30000">
                      <a:schemeClr val="tx1"/>
                    </a:gs>
                  </a:gsLst>
                  <a:lin ang="5400000" scaled="0"/>
                </a:gradFill>
              </a:endParaRPr>
            </a:p>
            <a:p>
              <a:pPr>
                <a:lnSpc>
                  <a:spcPct val="90000"/>
                </a:lnSpc>
                <a:spcAft>
                  <a:spcPts val="1800"/>
                </a:spcAft>
              </a:pPr>
              <a:r>
                <a:rPr lang="es-ES_tradnl" sz="2400" dirty="0">
                  <a:gradFill>
                    <a:gsLst>
                      <a:gs pos="2917">
                        <a:schemeClr val="tx1"/>
                      </a:gs>
                      <a:gs pos="30000">
                        <a:schemeClr val="tx1"/>
                      </a:gs>
                    </a:gsLst>
                    <a:lin ang="5400000" scaled="0"/>
                  </a:gradFill>
                </a:rPr>
                <a:t>pipeline.yml</a:t>
              </a:r>
            </a:p>
          </p:txBody>
        </p:sp>
        <p:cxnSp>
          <p:nvCxnSpPr>
            <p:cNvPr id="21" name="Straight Connector 20">
              <a:extLst>
                <a:ext uri="{FF2B5EF4-FFF2-40B4-BE49-F238E27FC236}">
                  <a16:creationId xmlns:a16="http://schemas.microsoft.com/office/drawing/2014/main" id="{2C4E1E9C-6E2A-FC42-A255-1FC398F41670}"/>
                </a:ext>
              </a:extLst>
            </p:cNvPr>
            <p:cNvCxnSpPr>
              <a:cxnSpLocks/>
            </p:cNvCxnSpPr>
            <p:nvPr/>
          </p:nvCxnSpPr>
          <p:spPr>
            <a:xfrm>
              <a:off x="11956211" y="817249"/>
              <a:ext cx="0" cy="224268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FCD106-BDB2-FC42-86CD-E2BEA46B78B6}"/>
                </a:ext>
              </a:extLst>
            </p:cNvPr>
            <p:cNvCxnSpPr>
              <a:cxnSpLocks/>
            </p:cNvCxnSpPr>
            <p:nvPr/>
          </p:nvCxnSpPr>
          <p:spPr>
            <a:xfrm>
              <a:off x="11956211" y="1276709"/>
              <a:ext cx="277830" cy="0"/>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B5BC84B-C0B6-5C42-96E1-0047C6C6141B}"/>
                </a:ext>
              </a:extLst>
            </p:cNvPr>
            <p:cNvCxnSpPr>
              <a:cxnSpLocks/>
            </p:cNvCxnSpPr>
            <p:nvPr/>
          </p:nvCxnSpPr>
          <p:spPr>
            <a:xfrm>
              <a:off x="11956211" y="1821537"/>
              <a:ext cx="277830" cy="0"/>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1F6542-18C5-574C-B4EE-AC2D624BB726}"/>
                </a:ext>
              </a:extLst>
            </p:cNvPr>
            <p:cNvCxnSpPr>
              <a:cxnSpLocks/>
            </p:cNvCxnSpPr>
            <p:nvPr/>
          </p:nvCxnSpPr>
          <p:spPr>
            <a:xfrm>
              <a:off x="11956211" y="2414454"/>
              <a:ext cx="277830" cy="0"/>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A17519-6CBB-024E-B4BF-FF45205C0467}"/>
                </a:ext>
              </a:extLst>
            </p:cNvPr>
            <p:cNvCxnSpPr>
              <a:cxnSpLocks/>
            </p:cNvCxnSpPr>
            <p:nvPr/>
          </p:nvCxnSpPr>
          <p:spPr>
            <a:xfrm>
              <a:off x="11953930" y="3059938"/>
              <a:ext cx="277830" cy="0"/>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E58CAB83-66B8-0D45-AFCE-70C480CA0727}"/>
              </a:ext>
            </a:extLst>
          </p:cNvPr>
          <p:cNvCxnSpPr>
            <a:cxnSpLocks/>
          </p:cNvCxnSpPr>
          <p:nvPr/>
        </p:nvCxnSpPr>
        <p:spPr>
          <a:xfrm flipH="1">
            <a:off x="9857967" y="2979303"/>
            <a:ext cx="1073227"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30BF19-CFC9-804A-AA1E-EB3791592FB2}"/>
              </a:ext>
            </a:extLst>
          </p:cNvPr>
          <p:cNvCxnSpPr>
            <a:cxnSpLocks/>
          </p:cNvCxnSpPr>
          <p:nvPr/>
        </p:nvCxnSpPr>
        <p:spPr>
          <a:xfrm flipH="1">
            <a:off x="9857967" y="4098649"/>
            <a:ext cx="1073227"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738DFAE-A405-F642-B824-720F27450F81}"/>
              </a:ext>
            </a:extLst>
          </p:cNvPr>
          <p:cNvSpPr txBox="1"/>
          <p:nvPr/>
        </p:nvSpPr>
        <p:spPr>
          <a:xfrm>
            <a:off x="10042400" y="3706055"/>
            <a:ext cx="818173" cy="517065"/>
          </a:xfrm>
          <a:prstGeom prst="rect">
            <a:avLst/>
          </a:prstGeom>
          <a:noFill/>
        </p:spPr>
        <p:txBody>
          <a:bodyPr wrap="none" lIns="182880" tIns="146304" rIns="182880" bIns="146304" rtlCol="0">
            <a:spAutoFit/>
          </a:bodyPr>
          <a:lstStyle/>
          <a:p>
            <a:pPr>
              <a:lnSpc>
                <a:spcPct val="90000"/>
              </a:lnSpc>
              <a:spcAft>
                <a:spcPts val="1800"/>
              </a:spcAft>
            </a:pPr>
            <a:r>
              <a:rPr lang="es-ES_tradnl" sz="1600" dirty="0">
                <a:gradFill>
                  <a:gsLst>
                    <a:gs pos="2917">
                      <a:schemeClr val="tx1"/>
                    </a:gs>
                    <a:gs pos="30000">
                      <a:schemeClr val="tx1"/>
                    </a:gs>
                  </a:gsLst>
                  <a:lin ang="5400000" scaled="0"/>
                </a:gradFill>
              </a:rPr>
              <a:t>push</a:t>
            </a:r>
            <a:endParaRPr lang="es-ES_tradnl" sz="1100" dirty="0">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7E229934-0E79-FE42-BB25-47592164CC0F}"/>
              </a:ext>
            </a:extLst>
          </p:cNvPr>
          <p:cNvSpPr txBox="1"/>
          <p:nvPr/>
        </p:nvSpPr>
        <p:spPr>
          <a:xfrm>
            <a:off x="10029194" y="2576751"/>
            <a:ext cx="818173" cy="517065"/>
          </a:xfrm>
          <a:prstGeom prst="rect">
            <a:avLst/>
          </a:prstGeom>
          <a:noFill/>
        </p:spPr>
        <p:txBody>
          <a:bodyPr wrap="none" lIns="182880" tIns="146304" rIns="182880" bIns="146304" rtlCol="0">
            <a:spAutoFit/>
          </a:bodyPr>
          <a:lstStyle/>
          <a:p>
            <a:pPr>
              <a:lnSpc>
                <a:spcPct val="90000"/>
              </a:lnSpc>
              <a:spcAft>
                <a:spcPts val="1800"/>
              </a:spcAft>
            </a:pPr>
            <a:r>
              <a:rPr lang="es-ES_tradnl" sz="1600" dirty="0">
                <a:gradFill>
                  <a:gsLst>
                    <a:gs pos="2917">
                      <a:schemeClr val="tx1"/>
                    </a:gs>
                    <a:gs pos="30000">
                      <a:schemeClr val="tx1"/>
                    </a:gs>
                  </a:gsLst>
                  <a:lin ang="5400000" scaled="0"/>
                </a:gradFill>
              </a:rPr>
              <a:t>push</a:t>
            </a:r>
          </a:p>
        </p:txBody>
      </p:sp>
      <p:sp>
        <p:nvSpPr>
          <p:cNvPr id="31" name="TextBox 30">
            <a:extLst>
              <a:ext uri="{FF2B5EF4-FFF2-40B4-BE49-F238E27FC236}">
                <a16:creationId xmlns:a16="http://schemas.microsoft.com/office/drawing/2014/main" id="{A73936E0-FE7B-3043-AEB2-6C065F4E3233}"/>
              </a:ext>
            </a:extLst>
          </p:cNvPr>
          <p:cNvSpPr txBox="1"/>
          <p:nvPr/>
        </p:nvSpPr>
        <p:spPr>
          <a:xfrm>
            <a:off x="7769973" y="3492309"/>
            <a:ext cx="725199" cy="517065"/>
          </a:xfrm>
          <a:prstGeom prst="rect">
            <a:avLst/>
          </a:prstGeom>
          <a:noFill/>
        </p:spPr>
        <p:txBody>
          <a:bodyPr wrap="none" lIns="182880" tIns="146304" rIns="182880" bIns="146304" rtlCol="0">
            <a:spAutoFit/>
          </a:bodyPr>
          <a:lstStyle/>
          <a:p>
            <a:pPr>
              <a:lnSpc>
                <a:spcPct val="90000"/>
              </a:lnSpc>
              <a:spcAft>
                <a:spcPts val="1800"/>
              </a:spcAft>
            </a:pPr>
            <a:r>
              <a:rPr lang="es-ES_tradnl" sz="1600" dirty="0">
                <a:gradFill>
                  <a:gsLst>
                    <a:gs pos="2917">
                      <a:schemeClr val="tx1"/>
                    </a:gs>
                    <a:gs pos="30000">
                      <a:schemeClr val="tx1"/>
                    </a:gs>
                  </a:gsLst>
                  <a:lin ang="5400000" scaled="0"/>
                </a:gradFill>
              </a:rPr>
              <a:t>pull</a:t>
            </a:r>
            <a:endParaRPr lang="es-ES_tradnl" sz="1100" dirty="0">
              <a:gradFill>
                <a:gsLst>
                  <a:gs pos="2917">
                    <a:schemeClr val="tx1"/>
                  </a:gs>
                  <a:gs pos="30000">
                    <a:schemeClr val="tx1"/>
                  </a:gs>
                </a:gsLst>
                <a:lin ang="5400000" scaled="0"/>
              </a:gradFill>
            </a:endParaRPr>
          </a:p>
        </p:txBody>
      </p:sp>
      <p:sp>
        <p:nvSpPr>
          <p:cNvPr id="32" name="TextBox 31">
            <a:extLst>
              <a:ext uri="{FF2B5EF4-FFF2-40B4-BE49-F238E27FC236}">
                <a16:creationId xmlns:a16="http://schemas.microsoft.com/office/drawing/2014/main" id="{13B48906-5C44-BD4D-B8D1-1DC48FEFF45F}"/>
              </a:ext>
            </a:extLst>
          </p:cNvPr>
          <p:cNvSpPr txBox="1"/>
          <p:nvPr/>
        </p:nvSpPr>
        <p:spPr>
          <a:xfrm>
            <a:off x="7752981" y="2939484"/>
            <a:ext cx="725199" cy="517065"/>
          </a:xfrm>
          <a:prstGeom prst="rect">
            <a:avLst/>
          </a:prstGeom>
          <a:noFill/>
        </p:spPr>
        <p:txBody>
          <a:bodyPr wrap="none" lIns="182880" tIns="146304" rIns="182880" bIns="146304" rtlCol="0">
            <a:spAutoFit/>
          </a:bodyPr>
          <a:lstStyle/>
          <a:p>
            <a:pPr>
              <a:lnSpc>
                <a:spcPct val="90000"/>
              </a:lnSpc>
              <a:spcAft>
                <a:spcPts val="1800"/>
              </a:spcAft>
            </a:pPr>
            <a:r>
              <a:rPr lang="es-ES_tradnl" sz="1600" dirty="0">
                <a:gradFill>
                  <a:gsLst>
                    <a:gs pos="2917">
                      <a:schemeClr val="tx1"/>
                    </a:gs>
                    <a:gs pos="30000">
                      <a:schemeClr val="tx1"/>
                    </a:gs>
                  </a:gsLst>
                  <a:lin ang="5400000" scaled="0"/>
                </a:gradFill>
              </a:rPr>
              <a:t>pull</a:t>
            </a:r>
            <a:endParaRPr lang="es-ES_tradnl" sz="1100" dirty="0">
              <a:gradFill>
                <a:gsLst>
                  <a:gs pos="2917">
                    <a:schemeClr val="tx1"/>
                  </a:gs>
                  <a:gs pos="30000">
                    <a:schemeClr val="tx1"/>
                  </a:gs>
                </a:gsLst>
                <a:lin ang="5400000" scaled="0"/>
              </a:gradFill>
            </a:endParaRPr>
          </a:p>
        </p:txBody>
      </p:sp>
      <p:pic>
        <p:nvPicPr>
          <p:cNvPr id="34" name="Picture 33">
            <a:extLst>
              <a:ext uri="{FF2B5EF4-FFF2-40B4-BE49-F238E27FC236}">
                <a16:creationId xmlns:a16="http://schemas.microsoft.com/office/drawing/2014/main" id="{7F13E288-9555-E047-ADF4-EA7E2A01A6BD}"/>
              </a:ext>
            </a:extLst>
          </p:cNvPr>
          <p:cNvPicPr>
            <a:picLocks noChangeAspect="1"/>
          </p:cNvPicPr>
          <p:nvPr/>
        </p:nvPicPr>
        <p:blipFill>
          <a:blip r:embed="rId5"/>
          <a:stretch>
            <a:fillRect/>
          </a:stretch>
        </p:blipFill>
        <p:spPr>
          <a:xfrm>
            <a:off x="171266" y="3016568"/>
            <a:ext cx="7253335" cy="1864655"/>
          </a:xfrm>
          <a:prstGeom prst="rect">
            <a:avLst/>
          </a:prstGeom>
        </p:spPr>
      </p:pic>
      <p:pic>
        <p:nvPicPr>
          <p:cNvPr id="35" name="Picture 34">
            <a:extLst>
              <a:ext uri="{FF2B5EF4-FFF2-40B4-BE49-F238E27FC236}">
                <a16:creationId xmlns:a16="http://schemas.microsoft.com/office/drawing/2014/main" id="{10F834D1-40D1-934B-B442-DA74814CD789}"/>
              </a:ext>
            </a:extLst>
          </p:cNvPr>
          <p:cNvPicPr>
            <a:picLocks noChangeAspect="1"/>
          </p:cNvPicPr>
          <p:nvPr/>
        </p:nvPicPr>
        <p:blipFill>
          <a:blip r:embed="rId6"/>
          <a:stretch>
            <a:fillRect/>
          </a:stretch>
        </p:blipFill>
        <p:spPr>
          <a:xfrm>
            <a:off x="171265" y="2352941"/>
            <a:ext cx="5259689" cy="695030"/>
          </a:xfrm>
          <a:prstGeom prst="rect">
            <a:avLst/>
          </a:prstGeom>
        </p:spPr>
      </p:pic>
      <p:sp>
        <p:nvSpPr>
          <p:cNvPr id="2" name="Title 1">
            <a:extLst>
              <a:ext uri="{FF2B5EF4-FFF2-40B4-BE49-F238E27FC236}">
                <a16:creationId xmlns:a16="http://schemas.microsoft.com/office/drawing/2014/main" id="{E4F208ED-A909-6446-98AF-11609703C866}"/>
              </a:ext>
            </a:extLst>
          </p:cNvPr>
          <p:cNvSpPr>
            <a:spLocks noGrp="1"/>
          </p:cNvSpPr>
          <p:nvPr>
            <p:ph type="title"/>
          </p:nvPr>
        </p:nvSpPr>
        <p:spPr>
          <a:xfrm>
            <a:off x="548639" y="183898"/>
            <a:ext cx="13514832" cy="904122"/>
          </a:xfrm>
        </p:spPr>
        <p:txBody>
          <a:bodyPr/>
          <a:lstStyle/>
          <a:p>
            <a:r>
              <a:rPr lang="en-US" dirty="0"/>
              <a:t>Copilot Pipelines</a:t>
            </a:r>
            <a:br>
              <a:rPr lang="en-GB" dirty="0"/>
            </a:br>
            <a:endParaRPr lang="en-US" dirty="0"/>
          </a:p>
        </p:txBody>
      </p:sp>
    </p:spTree>
    <p:extLst>
      <p:ext uri="{BB962C8B-B14F-4D97-AF65-F5344CB8AC3E}">
        <p14:creationId xmlns:p14="http://schemas.microsoft.com/office/powerpoint/2010/main" val="1979352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a:xfrm>
            <a:off x="548640" y="183898"/>
            <a:ext cx="13511460" cy="873186"/>
          </a:xfrm>
        </p:spPr>
        <p:txBody>
          <a:bodyPr/>
          <a:lstStyle/>
          <a:p>
            <a:r>
              <a:rPr lang="en-US" dirty="0"/>
              <a:t>Takeaways</a:t>
            </a:r>
          </a:p>
        </p:txBody>
      </p:sp>
      <p:sp>
        <p:nvSpPr>
          <p:cNvPr id="3" name="Content Placeholder 2">
            <a:extLst>
              <a:ext uri="{FF2B5EF4-FFF2-40B4-BE49-F238E27FC236}">
                <a16:creationId xmlns:a16="http://schemas.microsoft.com/office/drawing/2014/main" id="{2B7EE139-B122-4A47-A492-4913A9B99B66}"/>
              </a:ext>
            </a:extLst>
          </p:cNvPr>
          <p:cNvSpPr>
            <a:spLocks noGrp="1"/>
          </p:cNvSpPr>
          <p:nvPr>
            <p:ph sz="half" idx="1"/>
          </p:nvPr>
        </p:nvSpPr>
        <p:spPr>
          <a:xfrm>
            <a:off x="548640" y="1645920"/>
            <a:ext cx="13510260" cy="5431155"/>
          </a:xfrm>
        </p:spPr>
        <p:txBody>
          <a:bodyPr>
            <a:normAutofit lnSpcReduction="10000"/>
          </a:bodyPr>
          <a:lstStyle/>
          <a:p>
            <a:pPr marL="457200" indent="-457200">
              <a:spcAft>
                <a:spcPts val="1200"/>
              </a:spcAft>
              <a:buFont typeface="Arial" panose="020B0604020202020204" pitchFamily="34" charset="0"/>
              <a:buChar char="•"/>
            </a:pPr>
            <a:r>
              <a:rPr lang="en-US" dirty="0"/>
              <a:t>Replatforming can be the easiest strategy to migrate your application, and it can also be the first step to modernize it</a:t>
            </a:r>
          </a:p>
          <a:p>
            <a:pPr marL="457200" indent="-457200">
              <a:spcAft>
                <a:spcPts val="1200"/>
              </a:spcAft>
              <a:buFont typeface="Arial" panose="020B0604020202020204" pitchFamily="34" charset="0"/>
              <a:buChar char="•"/>
            </a:pPr>
            <a:r>
              <a:rPr lang="en-US" dirty="0"/>
              <a:t>Simple tools can be powerful too</a:t>
            </a:r>
          </a:p>
          <a:p>
            <a:pPr marL="457200" indent="-457200">
              <a:spcAft>
                <a:spcPts val="1200"/>
              </a:spcAft>
              <a:buFont typeface="Arial" panose="020B0604020202020204" pitchFamily="34" charset="0"/>
              <a:buChar char="•"/>
            </a:pPr>
            <a:r>
              <a:rPr lang="en-US" dirty="0"/>
              <a:t>Combine different services to help through your roadmap</a:t>
            </a:r>
          </a:p>
          <a:p>
            <a:pPr marL="457200" indent="-457200">
              <a:spcAft>
                <a:spcPts val="1200"/>
              </a:spcAft>
              <a:buFont typeface="Arial" panose="020B0604020202020204" pitchFamily="34" charset="0"/>
              <a:buChar char="•"/>
            </a:pPr>
            <a:r>
              <a:rPr lang="en-US" dirty="0"/>
              <a:t>App2Container: Ideal to transform lift and shift scenarios into quick wins (containerize instead of moving VM’s)</a:t>
            </a:r>
          </a:p>
          <a:p>
            <a:pPr marL="457200" indent="-457200">
              <a:spcAft>
                <a:spcPts val="1200"/>
              </a:spcAft>
              <a:buFont typeface="Arial" panose="020B0604020202020204" pitchFamily="34" charset="0"/>
              <a:buChar char="•"/>
            </a:pPr>
            <a:r>
              <a:rPr lang="en-US" dirty="0"/>
              <a:t>Copilot: build, release and operate production ready containerized applications on AWS, and automate release process with CI/CD pipelines</a:t>
            </a:r>
          </a:p>
        </p:txBody>
      </p:sp>
    </p:spTree>
    <p:extLst>
      <p:ext uri="{BB962C8B-B14F-4D97-AF65-F5344CB8AC3E}">
        <p14:creationId xmlns:p14="http://schemas.microsoft.com/office/powerpoint/2010/main" val="131012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a:xfrm>
            <a:off x="548640" y="183898"/>
            <a:ext cx="13511460" cy="873186"/>
          </a:xfrm>
        </p:spPr>
        <p:txBody>
          <a:bodyPr/>
          <a:lstStyle/>
          <a:p>
            <a:r>
              <a:rPr lang="en-US"/>
              <a:t>Additional resources</a:t>
            </a:r>
            <a:endParaRPr lang="en-US" dirty="0"/>
          </a:p>
        </p:txBody>
      </p:sp>
      <p:sp>
        <p:nvSpPr>
          <p:cNvPr id="3" name="Content Placeholder 2">
            <a:extLst>
              <a:ext uri="{FF2B5EF4-FFF2-40B4-BE49-F238E27FC236}">
                <a16:creationId xmlns:a16="http://schemas.microsoft.com/office/drawing/2014/main" id="{2B7EE139-B122-4A47-A492-4913A9B99B66}"/>
              </a:ext>
            </a:extLst>
          </p:cNvPr>
          <p:cNvSpPr>
            <a:spLocks noGrp="1"/>
          </p:cNvSpPr>
          <p:nvPr>
            <p:ph sz="half" idx="1"/>
          </p:nvPr>
        </p:nvSpPr>
        <p:spPr>
          <a:xfrm>
            <a:off x="548640" y="1645920"/>
            <a:ext cx="13510260" cy="5431155"/>
          </a:xfrm>
        </p:spPr>
        <p:txBody>
          <a:bodyPr/>
          <a:lstStyle/>
          <a:p>
            <a:pPr marL="457200" indent="-457200">
              <a:spcAft>
                <a:spcPts val="1200"/>
              </a:spcAft>
              <a:buFont typeface="Arial" panose="020B0604020202020204" pitchFamily="34" charset="0"/>
              <a:buChar char="•"/>
            </a:pPr>
            <a:r>
              <a:rPr lang="en-US"/>
              <a:t>Migration patterns: </a:t>
            </a:r>
            <a:r>
              <a:rPr lang="en-US">
                <a:hlinkClick r:id="rId3"/>
              </a:rPr>
              <a:t>https://docs.aws.amazon.com/prescriptive-guidance/latest/patterns/migration-replatform-pattern-list.html</a:t>
            </a:r>
            <a:endParaRPr lang="en-US"/>
          </a:p>
          <a:p>
            <a:pPr marL="457200" indent="-457200">
              <a:spcAft>
                <a:spcPts val="1200"/>
              </a:spcAft>
              <a:buFont typeface="Arial" panose="020B0604020202020204" pitchFamily="34" charset="0"/>
              <a:buChar char="•"/>
            </a:pPr>
            <a:r>
              <a:rPr lang="en-US"/>
              <a:t>6 Strategies for Migration: </a:t>
            </a:r>
            <a:r>
              <a:rPr lang="en-US">
                <a:hlinkClick r:id="rId4"/>
              </a:rPr>
              <a:t>https://aws.amazon.com/blogs/enterprise-strategy/6-strategies-for-migrating-applications-to-the-cloud/</a:t>
            </a:r>
            <a:endParaRPr lang="en-US"/>
          </a:p>
          <a:p>
            <a:pPr marL="457200" indent="-457200">
              <a:spcAft>
                <a:spcPts val="1200"/>
              </a:spcAft>
              <a:buFont typeface="Arial" panose="020B0604020202020204" pitchFamily="34" charset="0"/>
              <a:buChar char="•"/>
            </a:pPr>
            <a:r>
              <a:rPr lang="en-US"/>
              <a:t>Replatforming Applications: </a:t>
            </a:r>
            <a:r>
              <a:rPr lang="en-US">
                <a:hlinkClick r:id="rId5"/>
              </a:rPr>
              <a:t>https://docs.aws.amazon.com/prescriptive-guidance/latest/migration-replatforming-cots-applications/welcome.html</a:t>
            </a:r>
            <a:endParaRPr lang="en-US"/>
          </a:p>
          <a:p>
            <a:endParaRPr lang="en-US" dirty="0">
              <a:hlinkClick r:id="rId3"/>
            </a:endParaRPr>
          </a:p>
        </p:txBody>
      </p:sp>
    </p:spTree>
    <p:extLst>
      <p:ext uri="{BB962C8B-B14F-4D97-AF65-F5344CB8AC3E}">
        <p14:creationId xmlns:p14="http://schemas.microsoft.com/office/powerpoint/2010/main" val="2803670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2517116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0867E-26A1-0B49-8ABD-A650AC35D821}"/>
              </a:ext>
            </a:extLst>
          </p:cNvPr>
          <p:cNvPicPr>
            <a:picLocks noChangeAspect="1"/>
          </p:cNvPicPr>
          <p:nvPr/>
        </p:nvPicPr>
        <p:blipFill>
          <a:blip r:embed="rId3"/>
          <a:stretch>
            <a:fillRect/>
          </a:stretch>
        </p:blipFill>
        <p:spPr>
          <a:xfrm>
            <a:off x="10042573" y="2960001"/>
            <a:ext cx="3702240" cy="1294714"/>
          </a:xfrm>
          <a:prstGeom prst="rect">
            <a:avLst/>
          </a:prstGeom>
        </p:spPr>
      </p:pic>
      <p:pic>
        <p:nvPicPr>
          <p:cNvPr id="10" name="Picture 9">
            <a:extLst>
              <a:ext uri="{FF2B5EF4-FFF2-40B4-BE49-F238E27FC236}">
                <a16:creationId xmlns:a16="http://schemas.microsoft.com/office/drawing/2014/main" id="{DFC55DA1-71A3-8C45-A64C-95E881ED447B}"/>
              </a:ext>
            </a:extLst>
          </p:cNvPr>
          <p:cNvPicPr>
            <a:picLocks noChangeAspect="1"/>
          </p:cNvPicPr>
          <p:nvPr/>
        </p:nvPicPr>
        <p:blipFill>
          <a:blip r:embed="rId4"/>
          <a:stretch>
            <a:fillRect/>
          </a:stretch>
        </p:blipFill>
        <p:spPr>
          <a:xfrm>
            <a:off x="899201" y="2960001"/>
            <a:ext cx="3702240" cy="1294714"/>
          </a:xfrm>
          <a:prstGeom prst="rect">
            <a:avLst/>
          </a:prstGeom>
        </p:spPr>
      </p:pic>
      <p:pic>
        <p:nvPicPr>
          <p:cNvPr id="14" name="Picture 13">
            <a:extLst>
              <a:ext uri="{FF2B5EF4-FFF2-40B4-BE49-F238E27FC236}">
                <a16:creationId xmlns:a16="http://schemas.microsoft.com/office/drawing/2014/main" id="{D731A0DB-30DE-3D45-9161-5A3630AB98F8}"/>
              </a:ext>
            </a:extLst>
          </p:cNvPr>
          <p:cNvPicPr>
            <a:picLocks noChangeAspect="1"/>
          </p:cNvPicPr>
          <p:nvPr/>
        </p:nvPicPr>
        <p:blipFill>
          <a:blip r:embed="rId5"/>
          <a:stretch>
            <a:fillRect/>
          </a:stretch>
        </p:blipFill>
        <p:spPr>
          <a:xfrm>
            <a:off x="5471968" y="2960001"/>
            <a:ext cx="3702239" cy="1294714"/>
          </a:xfrm>
          <a:prstGeom prst="rect">
            <a:avLst/>
          </a:prstGeom>
        </p:spPr>
      </p:pic>
      <p:sp>
        <p:nvSpPr>
          <p:cNvPr id="8" name="TextBox 7">
            <a:extLst>
              <a:ext uri="{FF2B5EF4-FFF2-40B4-BE49-F238E27FC236}">
                <a16:creationId xmlns:a16="http://schemas.microsoft.com/office/drawing/2014/main" id="{B5C008CD-B2CC-3541-9F42-68C8A2044AF3}"/>
              </a:ext>
            </a:extLst>
          </p:cNvPr>
          <p:cNvSpPr txBox="1"/>
          <p:nvPr/>
        </p:nvSpPr>
        <p:spPr>
          <a:xfrm>
            <a:off x="899202" y="1961660"/>
            <a:ext cx="12846692" cy="683264"/>
          </a:xfrm>
          <a:prstGeom prst="rect">
            <a:avLst/>
          </a:prstGeom>
          <a:noFill/>
        </p:spPr>
        <p:txBody>
          <a:bodyPr wrap="square" rtlCol="0">
            <a:spAutoFit/>
          </a:bodyPr>
          <a:lstStyle/>
          <a:p>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Build confidence and skills for your cloud journey with AWS Training and Certification. Achieve faster, more impactful results throughout every phase of migration—and boldly pursue whatever future you aspire to in the cloud.</a:t>
            </a:r>
          </a:p>
        </p:txBody>
      </p:sp>
      <p:sp>
        <p:nvSpPr>
          <p:cNvPr id="13" name="TextBox 12">
            <a:extLst>
              <a:ext uri="{FF2B5EF4-FFF2-40B4-BE49-F238E27FC236}">
                <a16:creationId xmlns:a16="http://schemas.microsoft.com/office/drawing/2014/main" id="{07DA7D46-12A7-D94C-80BC-6F9F02C60579}"/>
              </a:ext>
            </a:extLst>
          </p:cNvPr>
          <p:cNvSpPr txBox="1"/>
          <p:nvPr/>
        </p:nvSpPr>
        <p:spPr>
          <a:xfrm>
            <a:off x="324415" y="675672"/>
            <a:ext cx="8401659" cy="498598"/>
          </a:xfrm>
          <a:prstGeom prst="rect">
            <a:avLst/>
          </a:prstGeom>
          <a:noFill/>
        </p:spPr>
        <p:txBody>
          <a:bodyPr wrap="none" rtlCol="0">
            <a:spAutoFit/>
          </a:bodyPr>
          <a:lstStyle/>
          <a:p>
            <a:r>
              <a:rPr lang="en-US" sz="2640" b="1" dirty="0">
                <a:latin typeface="Amazon Ember" panose="020B0603020204020204" pitchFamily="34" charset="0"/>
                <a:ea typeface="Amazon Ember" panose="020B0603020204020204" pitchFamily="34" charset="0"/>
                <a:cs typeface="Amazon Ember" panose="020B0603020204020204" pitchFamily="34" charset="0"/>
              </a:rPr>
              <a:t>Training and Certification: Migrate with Confidence</a:t>
            </a:r>
            <a:endParaRPr lang="en-US" sz="26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6AB7A330-6DA4-2543-A63B-F87FC22ECD36}"/>
              </a:ext>
            </a:extLst>
          </p:cNvPr>
          <p:cNvSpPr txBox="1"/>
          <p:nvPr/>
        </p:nvSpPr>
        <p:spPr>
          <a:xfrm>
            <a:off x="324414" y="1134448"/>
            <a:ext cx="6872394" cy="350865"/>
          </a:xfrm>
          <a:prstGeom prst="rect">
            <a:avLst/>
          </a:prstGeom>
          <a:noFill/>
        </p:spPr>
        <p:txBody>
          <a:bodyPr wrap="none" rtlCol="0">
            <a:spAutoFit/>
          </a:bodyPr>
          <a:lstStyle/>
          <a:p>
            <a:r>
              <a:rPr lang="en-US" sz="168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Accelerate migration with comprehensive cloud skills enablement</a:t>
            </a:r>
          </a:p>
        </p:txBody>
      </p:sp>
      <p:sp>
        <p:nvSpPr>
          <p:cNvPr id="22" name="TextBox 21">
            <a:extLst>
              <a:ext uri="{FF2B5EF4-FFF2-40B4-BE49-F238E27FC236}">
                <a16:creationId xmlns:a16="http://schemas.microsoft.com/office/drawing/2014/main" id="{15AAC55E-6CAB-DC40-BECE-794DAA9EA6E8}"/>
              </a:ext>
            </a:extLst>
          </p:cNvPr>
          <p:cNvSpPr txBox="1"/>
          <p:nvPr/>
        </p:nvSpPr>
        <p:spPr>
          <a:xfrm>
            <a:off x="899201" y="4491078"/>
            <a:ext cx="3702240" cy="387798"/>
          </a:xfrm>
          <a:prstGeom prst="rect">
            <a:avLst/>
          </a:prstGeom>
          <a:noFill/>
        </p:spPr>
        <p:txBody>
          <a:bodyPr wrap="square" rtlCol="0">
            <a:spAutoFit/>
          </a:bodyPr>
          <a:lstStyle/>
          <a:p>
            <a:r>
              <a:rPr lang="en-US" sz="1920" b="1" dirty="0">
                <a:latin typeface="Amazon Ember" panose="020B0603020204020204" pitchFamily="34" charset="0"/>
                <a:ea typeface="Amazon Ember" panose="020B0603020204020204" pitchFamily="34" charset="0"/>
                <a:cs typeface="Amazon Ember" panose="020B0603020204020204" pitchFamily="34" charset="0"/>
              </a:rPr>
              <a:t>Migration digital training</a:t>
            </a:r>
          </a:p>
        </p:txBody>
      </p:sp>
      <p:sp>
        <p:nvSpPr>
          <p:cNvPr id="23" name="TextBox 22">
            <a:extLst>
              <a:ext uri="{FF2B5EF4-FFF2-40B4-BE49-F238E27FC236}">
                <a16:creationId xmlns:a16="http://schemas.microsoft.com/office/drawing/2014/main" id="{0E244AB8-FA6C-904C-9879-63C27950E33B}"/>
              </a:ext>
            </a:extLst>
          </p:cNvPr>
          <p:cNvSpPr txBox="1"/>
          <p:nvPr/>
        </p:nvSpPr>
        <p:spPr>
          <a:xfrm>
            <a:off x="899200" y="4912513"/>
            <a:ext cx="4061132" cy="1902059"/>
          </a:xfrm>
          <a:prstGeom prst="rect">
            <a:avLst/>
          </a:prstGeom>
          <a:noFill/>
        </p:spPr>
        <p:txBody>
          <a:bodyPr wrap="square" rtlCol="0" anchor="t">
            <a:spAutoFit/>
          </a:bodyPr>
          <a:lstStyle/>
          <a:p>
            <a:r>
              <a:rPr lang="en-US" sz="1680" dirty="0">
                <a:latin typeface="Amazon Ember Light" panose="020B0403020204020204" pitchFamily="34" charset="0"/>
                <a:ea typeface="Amazon Ember Light" panose="020B0403020204020204" pitchFamily="34" charset="0"/>
                <a:cs typeface="Amazon Ember Light" panose="020B0403020204020204" pitchFamily="34" charset="0"/>
              </a:rPr>
              <a:t>With self-paced digital training that’s available whenever and wherever it’s needed, individuals and organizations alike can advance toward an agile, productive, cloud- fluent future.</a:t>
            </a:r>
          </a:p>
          <a:p>
            <a:endParaRPr lang="en-US" sz="168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80" b="1"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hlinkClick r:id="rId6">
                  <a:extLst>
                    <a:ext uri="{A12FA001-AC4F-418D-AE19-62706E023703}">
                      <ahyp:hlinkClr xmlns:ahyp="http://schemas.microsoft.com/office/drawing/2018/hyperlinkcolor" val="tx"/>
                    </a:ext>
                  </a:extLst>
                </a:hlinkClick>
              </a:rPr>
              <a:t>Find digital training </a:t>
            </a:r>
            <a:r>
              <a:rPr lang="en-AU" sz="1680" dirty="0">
                <a:solidFill>
                  <a:srgbClr val="FF9900"/>
                </a:solidFill>
                <a:hlinkClick r:id="rId6">
                  <a:extLst>
                    <a:ext uri="{A12FA001-AC4F-418D-AE19-62706E023703}">
                      <ahyp:hlinkClr xmlns:ahyp="http://schemas.microsoft.com/office/drawing/2018/hyperlinkcolor" val="tx"/>
                    </a:ext>
                  </a:extLst>
                </a:hlinkClick>
              </a:rPr>
              <a:t>»</a:t>
            </a:r>
            <a:endParaRPr lang="en-US" sz="1680" b="1"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TextBox 61">
            <a:extLst>
              <a:ext uri="{FF2B5EF4-FFF2-40B4-BE49-F238E27FC236}">
                <a16:creationId xmlns:a16="http://schemas.microsoft.com/office/drawing/2014/main" id="{02B21674-74F9-F84C-8110-D0F24D198B79}"/>
              </a:ext>
            </a:extLst>
          </p:cNvPr>
          <p:cNvSpPr txBox="1"/>
          <p:nvPr/>
        </p:nvSpPr>
        <p:spPr>
          <a:xfrm>
            <a:off x="5463541" y="4491078"/>
            <a:ext cx="3702240" cy="387798"/>
          </a:xfrm>
          <a:prstGeom prst="rect">
            <a:avLst/>
          </a:prstGeom>
          <a:noFill/>
        </p:spPr>
        <p:txBody>
          <a:bodyPr wrap="square" rtlCol="0">
            <a:spAutoFit/>
          </a:bodyPr>
          <a:lstStyle/>
          <a:p>
            <a:r>
              <a:rPr lang="en-US" sz="1920" b="1" dirty="0">
                <a:latin typeface="Amazon Ember" panose="020B0603020204020204" pitchFamily="34" charset="0"/>
                <a:ea typeface="Amazon Ember" panose="020B0603020204020204" pitchFamily="34" charset="0"/>
                <a:cs typeface="Amazon Ember" panose="020B0603020204020204" pitchFamily="34" charset="0"/>
              </a:rPr>
              <a:t>Private Training for your team</a:t>
            </a:r>
          </a:p>
        </p:txBody>
      </p:sp>
      <p:sp>
        <p:nvSpPr>
          <p:cNvPr id="63" name="TextBox 62">
            <a:extLst>
              <a:ext uri="{FF2B5EF4-FFF2-40B4-BE49-F238E27FC236}">
                <a16:creationId xmlns:a16="http://schemas.microsoft.com/office/drawing/2014/main" id="{84389033-3A0B-6345-AE6A-2FC4448E9905}"/>
              </a:ext>
            </a:extLst>
          </p:cNvPr>
          <p:cNvSpPr txBox="1"/>
          <p:nvPr/>
        </p:nvSpPr>
        <p:spPr>
          <a:xfrm>
            <a:off x="5463541" y="4912513"/>
            <a:ext cx="4061132" cy="2677656"/>
          </a:xfrm>
          <a:prstGeom prst="rect">
            <a:avLst/>
          </a:prstGeom>
          <a:noFill/>
        </p:spPr>
        <p:txBody>
          <a:bodyPr wrap="square" rtlCol="0" anchor="t">
            <a:spAutoFit/>
          </a:bodyPr>
          <a:lstStyle/>
          <a:p>
            <a:r>
              <a:rPr lang="en-US" sz="1680" dirty="0">
                <a:latin typeface="Amazon Ember Light" panose="020B0403020204020204" pitchFamily="34" charset="0"/>
                <a:ea typeface="Amazon Ember Light" panose="020B0403020204020204" pitchFamily="34" charset="0"/>
                <a:cs typeface="Amazon Ember Light" panose="020B0403020204020204" pitchFamily="34" charset="0"/>
              </a:rPr>
              <a:t>AWS private classroom training—delivered on site or virtually—does more than effectively and efficiently impart skills that enable cloud innovation. It also helps build team spirit around your organization’s cloud strategy while creating groups of similarly trained peers who can mentor one another.</a:t>
            </a:r>
          </a:p>
          <a:p>
            <a:endParaRPr lang="en-US" sz="1680" b="1"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80" b="1" dirty="0">
                <a:latin typeface="Amazon Ember Light" panose="020B0403020204020204" pitchFamily="34" charset="0"/>
                <a:ea typeface="Amazon Ember Light" panose="020B0403020204020204" pitchFamily="34" charset="0"/>
                <a:cs typeface="Amazon Ember Light" panose="020B0403020204020204" pitchFamily="34" charset="0"/>
                <a:hlinkClick r:id="rId7">
                  <a:extLst>
                    <a:ext uri="{A12FA001-AC4F-418D-AE19-62706E023703}">
                      <ahyp:hlinkClr xmlns:ahyp="http://schemas.microsoft.com/office/drawing/2018/hyperlinkcolor" val="tx"/>
                    </a:ext>
                  </a:extLst>
                </a:hlinkClick>
              </a:rPr>
              <a:t>Learn more </a:t>
            </a:r>
            <a:r>
              <a:rPr lang="en-AU" sz="1680" dirty="0">
                <a:hlinkClick r:id="rId7">
                  <a:extLst>
                    <a:ext uri="{A12FA001-AC4F-418D-AE19-62706E023703}">
                      <ahyp:hlinkClr xmlns:ahyp="http://schemas.microsoft.com/office/drawing/2018/hyperlinkcolor" val="tx"/>
                    </a:ext>
                  </a:extLst>
                </a:hlinkClick>
              </a:rPr>
              <a:t>»</a:t>
            </a:r>
            <a:endParaRPr lang="en-US" sz="168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TextBox 80">
            <a:extLst>
              <a:ext uri="{FF2B5EF4-FFF2-40B4-BE49-F238E27FC236}">
                <a16:creationId xmlns:a16="http://schemas.microsoft.com/office/drawing/2014/main" id="{F78D0793-9A13-514C-BDD6-3B3D90E45339}"/>
              </a:ext>
            </a:extLst>
          </p:cNvPr>
          <p:cNvSpPr txBox="1"/>
          <p:nvPr/>
        </p:nvSpPr>
        <p:spPr>
          <a:xfrm>
            <a:off x="10042573" y="4491078"/>
            <a:ext cx="3702240" cy="387798"/>
          </a:xfrm>
          <a:prstGeom prst="rect">
            <a:avLst/>
          </a:prstGeom>
          <a:noFill/>
        </p:spPr>
        <p:txBody>
          <a:bodyPr wrap="square" rtlCol="0">
            <a:spAutoFit/>
          </a:bodyPr>
          <a:lstStyle/>
          <a:p>
            <a:r>
              <a:rPr lang="en-US" sz="1920" b="1" dirty="0">
                <a:latin typeface="Amazon Ember" panose="020B0603020204020204" pitchFamily="34" charset="0"/>
                <a:ea typeface="Amazon Ember" panose="020B0603020204020204" pitchFamily="34" charset="0"/>
                <a:cs typeface="Amazon Ember" panose="020B0603020204020204" pitchFamily="34" charset="0"/>
              </a:rPr>
              <a:t>Learning Needs Analysis Tool</a:t>
            </a:r>
          </a:p>
        </p:txBody>
      </p:sp>
      <p:sp>
        <p:nvSpPr>
          <p:cNvPr id="82" name="TextBox 81">
            <a:extLst>
              <a:ext uri="{FF2B5EF4-FFF2-40B4-BE49-F238E27FC236}">
                <a16:creationId xmlns:a16="http://schemas.microsoft.com/office/drawing/2014/main" id="{3EAE3C52-5C3D-E040-A5DC-4DAC16B2B2D6}"/>
              </a:ext>
            </a:extLst>
          </p:cNvPr>
          <p:cNvSpPr txBox="1"/>
          <p:nvPr/>
        </p:nvSpPr>
        <p:spPr>
          <a:xfrm>
            <a:off x="10042573" y="4912512"/>
            <a:ext cx="4061132" cy="2160591"/>
          </a:xfrm>
          <a:prstGeom prst="rect">
            <a:avLst/>
          </a:prstGeom>
          <a:noFill/>
        </p:spPr>
        <p:txBody>
          <a:bodyPr wrap="square" rtlCol="0" anchor="t">
            <a:spAutoFit/>
          </a:bodyPr>
          <a:lstStyle/>
          <a:p>
            <a:r>
              <a:rPr lang="en-US" sz="1680" dirty="0">
                <a:latin typeface="Amazon Ember Light" panose="020B0403020204020204" pitchFamily="34" charset="0"/>
                <a:ea typeface="Amazon Ember Light" panose="020B0403020204020204" pitchFamily="34" charset="0"/>
                <a:cs typeface="Amazon Ember Light" panose="020B0403020204020204" pitchFamily="34" charset="0"/>
              </a:rPr>
              <a:t>A comprehensive training strategy can help accelerate and scale cloud adoption. You can identify your organization’s cloud skills gaps with our free self-assessment tool, the AWS Learning Needs Analysis.</a:t>
            </a:r>
          </a:p>
          <a:p>
            <a:endParaRPr lang="en-US" sz="1680" b="1"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80" b="1" dirty="0">
                <a:latin typeface="Amazon Ember Light" panose="020B0403020204020204" pitchFamily="34" charset="0"/>
                <a:ea typeface="Amazon Ember Light" panose="020B0403020204020204" pitchFamily="34" charset="0"/>
                <a:cs typeface="Amazon Ember Light" panose="020B0403020204020204" pitchFamily="34" charset="0"/>
                <a:hlinkClick r:id="rId8">
                  <a:extLst>
                    <a:ext uri="{A12FA001-AC4F-418D-AE19-62706E023703}">
                      <ahyp:hlinkClr xmlns:ahyp="http://schemas.microsoft.com/office/drawing/2018/hyperlinkcolor" val="tx"/>
                    </a:ext>
                  </a:extLst>
                </a:hlinkClick>
              </a:rPr>
              <a:t>Learn more </a:t>
            </a:r>
            <a:r>
              <a:rPr lang="en-AU" sz="1680" dirty="0">
                <a:hlinkClick r:id="rId8">
                  <a:extLst>
                    <a:ext uri="{A12FA001-AC4F-418D-AE19-62706E023703}">
                      <ahyp:hlinkClr xmlns:ahyp="http://schemas.microsoft.com/office/drawing/2018/hyperlinkcolor" val="tx"/>
                    </a:ext>
                  </a:extLst>
                </a:hlinkClick>
              </a:rPr>
              <a:t>»</a:t>
            </a:r>
            <a:endParaRPr lang="en-US" sz="168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Rectangle 5">
            <a:extLst>
              <a:ext uri="{FF2B5EF4-FFF2-40B4-BE49-F238E27FC236}">
                <a16:creationId xmlns:a16="http://schemas.microsoft.com/office/drawing/2014/main" id="{A8D929F6-3CE3-B84A-98D1-262C35881AFB}"/>
              </a:ext>
            </a:extLst>
          </p:cNvPr>
          <p:cNvSpPr/>
          <p:nvPr/>
        </p:nvSpPr>
        <p:spPr>
          <a:xfrm>
            <a:off x="0" y="7967978"/>
            <a:ext cx="14630400" cy="261623"/>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spTree>
    <p:extLst>
      <p:ext uri="{BB962C8B-B14F-4D97-AF65-F5344CB8AC3E}">
        <p14:creationId xmlns:p14="http://schemas.microsoft.com/office/powerpoint/2010/main" val="2037205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AFBBF3D-3FB0-4438-AADD-D1F51FC3FB98}"/>
              </a:ext>
            </a:extLst>
          </p:cNvPr>
          <p:cNvSpPr txBox="1"/>
          <p:nvPr/>
        </p:nvSpPr>
        <p:spPr>
          <a:xfrm>
            <a:off x="2728389" y="372260"/>
            <a:ext cx="9444563" cy="1292662"/>
          </a:xfrm>
          <a:prstGeom prst="rect">
            <a:avLst/>
          </a:prstGeom>
          <a:noFill/>
        </p:spPr>
        <p:txBody>
          <a:bodyPr wrap="square" lIns="182880" tIns="146304" rIns="182880" bIns="146304" rtlCol="0">
            <a:spAutoFit/>
          </a:bodyPr>
          <a:lstStyle/>
          <a:p>
            <a:pPr algn="ctr" defTabSz="731491">
              <a:lnSpc>
                <a:spcPct val="90000"/>
              </a:lnSpc>
              <a:spcAft>
                <a:spcPts val="1800"/>
              </a:spcAft>
            </a:pPr>
            <a:r>
              <a:rPr lang="en-US" sz="3600" b="1" dirty="0">
                <a:solidFill>
                  <a:srgbClr val="FFFFFF"/>
                </a:solidFill>
                <a:latin typeface="Amazon Ember"/>
              </a:rPr>
              <a:t>Visit the Migration and Modernization Resource Hub for more resources</a:t>
            </a:r>
          </a:p>
        </p:txBody>
      </p:sp>
      <p:sp>
        <p:nvSpPr>
          <p:cNvPr id="12" name="TextBox 11">
            <a:extLst>
              <a:ext uri="{FF2B5EF4-FFF2-40B4-BE49-F238E27FC236}">
                <a16:creationId xmlns:a16="http://schemas.microsoft.com/office/drawing/2014/main" id="{4D998EA0-9A15-4E30-BE1A-C6DCC225BD44}"/>
              </a:ext>
            </a:extLst>
          </p:cNvPr>
          <p:cNvSpPr txBox="1"/>
          <p:nvPr/>
        </p:nvSpPr>
        <p:spPr>
          <a:xfrm>
            <a:off x="2369182" y="1993189"/>
            <a:ext cx="9146544" cy="4238083"/>
          </a:xfrm>
          <a:prstGeom prst="rect">
            <a:avLst/>
          </a:prstGeom>
          <a:noFill/>
        </p:spPr>
        <p:txBody>
          <a:bodyPr wrap="square" lIns="182880" tIns="146304" rIns="182880" bIns="146304" rtlCol="0">
            <a:spAutoFit/>
          </a:bodyPr>
          <a:lstStyle/>
          <a:p>
            <a:pPr algn="ctr" defTabSz="731491">
              <a:lnSpc>
                <a:spcPct val="90000"/>
              </a:lnSpc>
              <a:spcAft>
                <a:spcPts val="1800"/>
              </a:spcAft>
            </a:pPr>
            <a:r>
              <a:rPr lang="en-US" sz="2400" dirty="0">
                <a:solidFill>
                  <a:srgbClr val="FFFFFF"/>
                </a:solidFill>
              </a:rPr>
              <a:t>Dive deeper with these resources, get inspired and learn how to migrate and modernize to accelerate innovation.</a:t>
            </a:r>
          </a:p>
          <a:p>
            <a:pPr marL="342887" indent="-342887" defTabSz="731491">
              <a:spcAft>
                <a:spcPts val="600"/>
              </a:spcAft>
              <a:buFont typeface="Arial" panose="020B0604020202020204" pitchFamily="34" charset="0"/>
              <a:buChar char="•"/>
            </a:pPr>
            <a:r>
              <a:rPr lang="en-US" sz="2400" dirty="0">
                <a:solidFill>
                  <a:srgbClr val="FFFFFF"/>
                </a:solidFill>
                <a:latin typeface="Amazon Ember"/>
              </a:rPr>
              <a:t>Start your migration journey</a:t>
            </a:r>
          </a:p>
          <a:p>
            <a:pPr marL="342887" indent="-342887" defTabSz="731491">
              <a:spcAft>
                <a:spcPts val="600"/>
              </a:spcAft>
              <a:buFont typeface="Arial" panose="020B0604020202020204" pitchFamily="34" charset="0"/>
              <a:buChar char="•"/>
            </a:pPr>
            <a:r>
              <a:rPr lang="en-US" sz="2400" dirty="0">
                <a:solidFill>
                  <a:srgbClr val="FFFFFF"/>
                </a:solidFill>
              </a:rPr>
              <a:t>A leader’s guide to cloud transformation</a:t>
            </a:r>
          </a:p>
          <a:p>
            <a:pPr marL="342887" indent="-342887" defTabSz="731491">
              <a:spcAft>
                <a:spcPts val="600"/>
              </a:spcAft>
              <a:buFont typeface="Arial" panose="020B0604020202020204" pitchFamily="34" charset="0"/>
              <a:buChar char="•"/>
            </a:pPr>
            <a:r>
              <a:rPr lang="en-US" sz="2400" dirty="0">
                <a:solidFill>
                  <a:srgbClr val="FFFFFF"/>
                </a:solidFill>
                <a:latin typeface="Amazon Ember"/>
              </a:rPr>
              <a:t>8 best practices to make cloud migration a success</a:t>
            </a:r>
          </a:p>
          <a:p>
            <a:pPr marL="342887" indent="-342887" defTabSz="731491">
              <a:spcAft>
                <a:spcPts val="600"/>
              </a:spcAft>
              <a:buFont typeface="Arial" panose="020B0604020202020204" pitchFamily="34" charset="0"/>
              <a:buChar char="•"/>
            </a:pPr>
            <a:r>
              <a:rPr lang="en-US" sz="2400" dirty="0">
                <a:solidFill>
                  <a:srgbClr val="FFFFFF"/>
                </a:solidFill>
                <a:latin typeface="Amazon Ember"/>
              </a:rPr>
              <a:t>4 key values for building a migration business case</a:t>
            </a:r>
          </a:p>
          <a:p>
            <a:pPr marL="342887" indent="-342887" defTabSz="731491">
              <a:spcAft>
                <a:spcPts val="600"/>
              </a:spcAft>
              <a:buFont typeface="Arial" panose="020B0604020202020204" pitchFamily="34" charset="0"/>
              <a:buChar char="•"/>
            </a:pPr>
            <a:r>
              <a:rPr lang="en-US" sz="2400" dirty="0">
                <a:solidFill>
                  <a:srgbClr val="FFFFFF"/>
                </a:solidFill>
                <a:latin typeface="Amazon Ember"/>
              </a:rPr>
              <a:t>Migrate SAP workloads simply and efficiently</a:t>
            </a:r>
          </a:p>
          <a:p>
            <a:pPr marL="342887" indent="-342887" defTabSz="731491">
              <a:spcAft>
                <a:spcPts val="600"/>
              </a:spcAft>
              <a:buFont typeface="Arial" panose="020B0604020202020204" pitchFamily="34" charset="0"/>
              <a:buChar char="•"/>
            </a:pPr>
            <a:r>
              <a:rPr lang="en-US" sz="2400" dirty="0">
                <a:solidFill>
                  <a:srgbClr val="FFFFFF"/>
                </a:solidFill>
                <a:latin typeface="Amazon Ember"/>
              </a:rPr>
              <a:t>Migrate to the cloud built for VMware workloads </a:t>
            </a:r>
          </a:p>
          <a:p>
            <a:pPr marL="342887" indent="-342887" defTabSz="731491">
              <a:spcAft>
                <a:spcPts val="600"/>
              </a:spcAft>
              <a:buFont typeface="Arial" panose="020B0604020202020204" pitchFamily="34" charset="0"/>
              <a:buChar char="•"/>
            </a:pPr>
            <a:r>
              <a:rPr lang="en-US" sz="2400" dirty="0">
                <a:solidFill>
                  <a:srgbClr val="FFFFFF"/>
                </a:solidFill>
                <a:latin typeface="Amazon Ember"/>
              </a:rPr>
              <a:t>… and more!</a:t>
            </a:r>
          </a:p>
        </p:txBody>
      </p:sp>
      <p:sp>
        <p:nvSpPr>
          <p:cNvPr id="13" name="TextBox 12">
            <a:hlinkClick r:id="rId3"/>
            <a:extLst>
              <a:ext uri="{FF2B5EF4-FFF2-40B4-BE49-F238E27FC236}">
                <a16:creationId xmlns:a16="http://schemas.microsoft.com/office/drawing/2014/main" id="{BE730730-77DB-4073-80B6-FF28E591D4C4}"/>
              </a:ext>
            </a:extLst>
          </p:cNvPr>
          <p:cNvSpPr txBox="1"/>
          <p:nvPr/>
        </p:nvSpPr>
        <p:spPr>
          <a:xfrm>
            <a:off x="5833253" y="6231272"/>
            <a:ext cx="2579873" cy="544765"/>
          </a:xfrm>
          <a:prstGeom prst="rect">
            <a:avLst/>
          </a:prstGeom>
          <a:solidFill>
            <a:schemeClr val="accent2"/>
          </a:solidFill>
        </p:spPr>
        <p:txBody>
          <a:bodyPr wrap="none" lIns="182880" tIns="146304" rIns="182880" bIns="146304" rtlCol="0">
            <a:spAutoFit/>
          </a:bodyPr>
          <a:lstStyle/>
          <a:p>
            <a:pPr defTabSz="731491">
              <a:lnSpc>
                <a:spcPct val="90000"/>
              </a:lnSpc>
              <a:spcAft>
                <a:spcPts val="1800"/>
              </a:spcAft>
            </a:pPr>
            <a:r>
              <a:rPr lang="en-US" sz="1800" b="1" dirty="0">
                <a:solidFill>
                  <a:srgbClr val="002D43"/>
                </a:solidFill>
                <a:latin typeface="Amazon Ember"/>
              </a:rPr>
              <a:t>Visit resource hub » </a:t>
            </a:r>
          </a:p>
        </p:txBody>
      </p:sp>
      <p:sp>
        <p:nvSpPr>
          <p:cNvPr id="15" name="Rectangle 14">
            <a:extLst>
              <a:ext uri="{FF2B5EF4-FFF2-40B4-BE49-F238E27FC236}">
                <a16:creationId xmlns:a16="http://schemas.microsoft.com/office/drawing/2014/main" id="{566375B8-93A3-4718-B1E4-E60B65AC01FE}"/>
              </a:ext>
            </a:extLst>
          </p:cNvPr>
          <p:cNvSpPr/>
          <p:nvPr/>
        </p:nvSpPr>
        <p:spPr>
          <a:xfrm>
            <a:off x="11448066" y="4589357"/>
            <a:ext cx="2731838" cy="584775"/>
          </a:xfrm>
          <a:prstGeom prst="rect">
            <a:avLst/>
          </a:prstGeom>
        </p:spPr>
        <p:txBody>
          <a:bodyPr wrap="none">
            <a:spAutoFit/>
          </a:bodyPr>
          <a:lstStyle/>
          <a:p>
            <a:pPr algn="ctr" defTabSz="731491"/>
            <a:r>
              <a:rPr lang="en-US" sz="1600" dirty="0">
                <a:solidFill>
                  <a:srgbClr val="002D43"/>
                </a:solidFill>
                <a:hlinkClick r:id="rId4"/>
              </a:rPr>
              <a:t>http://bit.ly/migration-aws</a:t>
            </a:r>
            <a:endParaRPr lang="en-US" sz="1600" dirty="0">
              <a:solidFill>
                <a:srgbClr val="002D43"/>
              </a:solidFill>
            </a:endParaRPr>
          </a:p>
          <a:p>
            <a:pPr algn="ctr" defTabSz="731491"/>
            <a:endParaRPr lang="en-US" sz="1600" dirty="0">
              <a:solidFill>
                <a:srgbClr val="002D43"/>
              </a:solidFill>
              <a:latin typeface="Amazon Ember"/>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5777" y="2582320"/>
            <a:ext cx="1936417" cy="1936417"/>
          </a:xfrm>
          <a:prstGeom prst="rect">
            <a:avLst/>
          </a:prstGeom>
        </p:spPr>
      </p:pic>
    </p:spTree>
    <p:extLst>
      <p:ext uri="{BB962C8B-B14F-4D97-AF65-F5344CB8AC3E}">
        <p14:creationId xmlns:p14="http://schemas.microsoft.com/office/powerpoint/2010/main" val="1048618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2559" y="3882218"/>
            <a:ext cx="441884" cy="441884"/>
          </a:xfrm>
          <a:prstGeom prst="rect">
            <a:avLst/>
          </a:prstGeom>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2559" y="4975023"/>
            <a:ext cx="441884" cy="441884"/>
          </a:xfrm>
          <a:prstGeom prst="rect">
            <a:avLst/>
          </a:prstGeom>
        </p:spPr>
      </p:pic>
      <p:pic>
        <p:nvPicPr>
          <p:cNvPr id="27" name="Picture 2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2559" y="6116311"/>
            <a:ext cx="441884" cy="441884"/>
          </a:xfrm>
          <a:prstGeom prst="rect">
            <a:avLst/>
          </a:prstGeom>
        </p:spPr>
      </p:pic>
      <p:pic>
        <p:nvPicPr>
          <p:cNvPr id="28" name="Picture 2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02559" y="4428621"/>
            <a:ext cx="441884" cy="441884"/>
          </a:xfrm>
          <a:prstGeom prst="rect">
            <a:avLst/>
          </a:prstGeom>
        </p:spPr>
      </p:pic>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02559" y="6701210"/>
            <a:ext cx="441884" cy="441884"/>
          </a:xfrm>
          <a:prstGeom prst="rect">
            <a:avLst/>
          </a:prstGeom>
        </p:spPr>
      </p:pic>
      <p:pic>
        <p:nvPicPr>
          <p:cNvPr id="32" name="Picture 3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02559" y="5559922"/>
            <a:ext cx="441884" cy="441884"/>
          </a:xfrm>
          <a:prstGeom prst="rect">
            <a:avLst/>
          </a:prstGeom>
        </p:spPr>
      </p:pic>
      <p:sp>
        <p:nvSpPr>
          <p:cNvPr id="33" name="TextBox 32"/>
          <p:cNvSpPr txBox="1"/>
          <p:nvPr/>
        </p:nvSpPr>
        <p:spPr>
          <a:xfrm>
            <a:off x="0" y="697287"/>
            <a:ext cx="14630400" cy="1200329"/>
          </a:xfrm>
          <a:prstGeom prst="rect">
            <a:avLst/>
          </a:prstGeom>
          <a:noFill/>
        </p:spPr>
        <p:txBody>
          <a:bodyPr wrap="square" rtlCol="0">
            <a:spAutoFit/>
          </a:bodyPr>
          <a:lstStyle/>
          <a:p>
            <a:pPr algn="ctr" defTabSz="1462909">
              <a:defRPr/>
            </a:pPr>
            <a:r>
              <a:rPr lang="en-US" sz="3600" b="1" dirty="0">
                <a:solidFill>
                  <a:prstClr val="white"/>
                </a:solidFill>
                <a:latin typeface="Amazon Ember"/>
                <a:ea typeface="Amazon Ember" panose="02000000000000000000" pitchFamily="2" charset="0"/>
                <a:cs typeface="Amazon Ember Light" panose="020B0403020204020204" pitchFamily="34" charset="0"/>
              </a:rPr>
              <a:t>Thank You for Attending </a:t>
            </a:r>
          </a:p>
          <a:p>
            <a:pPr algn="ctr" defTabSz="1462909">
              <a:defRPr/>
            </a:pPr>
            <a:r>
              <a:rPr lang="en-US" sz="3600" b="1" dirty="0">
                <a:solidFill>
                  <a:prstClr val="white"/>
                </a:solidFill>
                <a:latin typeface="Amazon Ember"/>
                <a:ea typeface="Amazon Ember" panose="02000000000000000000" pitchFamily="2" charset="0"/>
                <a:cs typeface="Amazon Ember Light" panose="020B0403020204020204" pitchFamily="34" charset="0"/>
              </a:rPr>
              <a:t>ASEAN Online Workshop Series – Migration Edition</a:t>
            </a:r>
          </a:p>
        </p:txBody>
      </p:sp>
      <p:sp>
        <p:nvSpPr>
          <p:cNvPr id="34" name="TextBox 33"/>
          <p:cNvSpPr txBox="1"/>
          <p:nvPr/>
        </p:nvSpPr>
        <p:spPr>
          <a:xfrm>
            <a:off x="1301416" y="2043766"/>
            <a:ext cx="12381296" cy="1200329"/>
          </a:xfrm>
          <a:prstGeom prst="rect">
            <a:avLst/>
          </a:prstGeom>
          <a:noFill/>
        </p:spPr>
        <p:txBody>
          <a:bodyPr wrap="square" rtlCol="0">
            <a:spAutoFit/>
          </a:bodyPr>
          <a:lstStyle/>
          <a:p>
            <a:pPr algn="ctr" defTabSz="1462909">
              <a:defRPr/>
            </a:pPr>
            <a:r>
              <a:rPr lang="en-US" sz="2400" dirty="0">
                <a:solidFill>
                  <a:srgbClr val="FFFFFF"/>
                </a:solidFill>
                <a:latin typeface="Amazon Ember"/>
                <a:ea typeface="Amazon Ember Light" panose="020B0403020204020204" pitchFamily="34" charset="0"/>
                <a:cs typeface="Amazon Ember Light" panose="020B0403020204020204" pitchFamily="34" charset="0"/>
              </a:rPr>
              <a:t>A kind reminder to </a:t>
            </a:r>
            <a:r>
              <a:rPr lang="en-US" sz="2400" b="1" dirty="0">
                <a:solidFill>
                  <a:srgbClr val="FFFFFF"/>
                </a:solidFill>
                <a:latin typeface="Amazon Ember"/>
                <a:ea typeface="Amazon Ember" panose="020B0603020204020204" pitchFamily="34" charset="0"/>
                <a:cs typeface="Amazon Ember" panose="020B0603020204020204" pitchFamily="34" charset="0"/>
              </a:rPr>
              <a:t>complete the survey </a:t>
            </a:r>
            <a:r>
              <a:rPr lang="en-US" sz="2400" dirty="0">
                <a:solidFill>
                  <a:srgbClr val="FFFFFF"/>
                </a:solidFill>
                <a:latin typeface="Amazon Ember"/>
                <a:ea typeface="Amazon Ember" panose="020B0603020204020204" pitchFamily="34" charset="0"/>
                <a:cs typeface="Amazon Ember" panose="020B0603020204020204" pitchFamily="34" charset="0"/>
              </a:rPr>
              <a:t>at the end of the session.</a:t>
            </a:r>
          </a:p>
          <a:p>
            <a:pPr algn="ctr" defTabSz="1462909">
              <a:defRPr/>
            </a:pPr>
            <a:r>
              <a:rPr lang="en-US" sz="2400" dirty="0">
                <a:solidFill>
                  <a:srgbClr val="FFFFFF"/>
                </a:solidFill>
                <a:latin typeface="Amazon Ember"/>
                <a:ea typeface="Amazon Ember Light" panose="020B0403020204020204" pitchFamily="34" charset="0"/>
                <a:cs typeface="Amazon Ember Light" panose="020B0403020204020204" pitchFamily="34" charset="0"/>
              </a:rPr>
              <a:t>Let us know what you think of today’s event and how we can improve the event experience for you in the future.</a:t>
            </a:r>
          </a:p>
        </p:txBody>
      </p:sp>
      <p:sp>
        <p:nvSpPr>
          <p:cNvPr id="35" name="TextBox 34"/>
          <p:cNvSpPr txBox="1"/>
          <p:nvPr/>
        </p:nvSpPr>
        <p:spPr>
          <a:xfrm>
            <a:off x="5211037" y="3866195"/>
            <a:ext cx="6461760" cy="437043"/>
          </a:xfrm>
          <a:prstGeom prst="rect">
            <a:avLst/>
          </a:prstGeom>
          <a:noFill/>
        </p:spPr>
        <p:txBody>
          <a:bodyPr wrap="square" rtlCol="0">
            <a:spAutoFit/>
          </a:bodyPr>
          <a:lstStyle/>
          <a:p>
            <a:pPr defTabSz="1462909">
              <a:defRPr/>
            </a:pPr>
            <a:r>
              <a:rPr lang="en-US" sz="2240" dirty="0">
                <a:solidFill>
                  <a:srgbClr val="FFFFFF"/>
                </a:solidFill>
                <a:latin typeface="Amazon Ember"/>
                <a:ea typeface="Amazon Ember Light" panose="020B0403020204020204" pitchFamily="34" charset="0"/>
                <a:cs typeface="Amazon Ember Light" panose="020B0403020204020204" pitchFamily="34" charset="0"/>
              </a:rPr>
              <a:t>aws-asean-marketing@amazon.com</a:t>
            </a:r>
          </a:p>
        </p:txBody>
      </p:sp>
      <p:sp>
        <p:nvSpPr>
          <p:cNvPr id="36" name="TextBox 35"/>
          <p:cNvSpPr txBox="1"/>
          <p:nvPr/>
        </p:nvSpPr>
        <p:spPr>
          <a:xfrm>
            <a:off x="5211037" y="4387110"/>
            <a:ext cx="6461760" cy="437043"/>
          </a:xfrm>
          <a:prstGeom prst="rect">
            <a:avLst/>
          </a:prstGeom>
          <a:noFill/>
        </p:spPr>
        <p:txBody>
          <a:bodyPr wrap="square" rtlCol="0">
            <a:spAutoFit/>
          </a:bodyPr>
          <a:lstStyle/>
          <a:p>
            <a:pPr defTabSz="1462909">
              <a:defRPr/>
            </a:pPr>
            <a:r>
              <a:rPr lang="en-US" sz="2240" dirty="0">
                <a:solidFill>
                  <a:srgbClr val="FFFFFF"/>
                </a:solidFill>
                <a:latin typeface="Amazon Ember"/>
                <a:ea typeface="Amazon Ember Light" panose="020B0403020204020204" pitchFamily="34" charset="0"/>
                <a:cs typeface="Amazon Ember Light" panose="020B0403020204020204" pitchFamily="34" charset="0"/>
              </a:rPr>
              <a:t>twitter.com/</a:t>
            </a:r>
            <a:r>
              <a:rPr lang="en-US" sz="2240" dirty="0" err="1">
                <a:solidFill>
                  <a:srgbClr val="FFFFFF"/>
                </a:solidFill>
                <a:latin typeface="Amazon Ember"/>
                <a:ea typeface="Amazon Ember Light" panose="020B0403020204020204" pitchFamily="34" charset="0"/>
                <a:cs typeface="Amazon Ember Light" panose="020B0403020204020204" pitchFamily="34" charset="0"/>
              </a:rPr>
              <a:t>AWSCloudSEAsia</a:t>
            </a:r>
            <a:endParaRPr lang="en-US" sz="2240" dirty="0">
              <a:solidFill>
                <a:srgbClr val="FFFFFF"/>
              </a:solidFill>
              <a:latin typeface="Amazon Ember"/>
              <a:ea typeface="Amazon Ember Light" panose="020B0403020204020204" pitchFamily="34" charset="0"/>
              <a:cs typeface="Amazon Ember Light" panose="020B0403020204020204" pitchFamily="34" charset="0"/>
            </a:endParaRPr>
          </a:p>
        </p:txBody>
      </p:sp>
      <p:sp>
        <p:nvSpPr>
          <p:cNvPr id="37" name="TextBox 36"/>
          <p:cNvSpPr txBox="1"/>
          <p:nvPr/>
        </p:nvSpPr>
        <p:spPr>
          <a:xfrm>
            <a:off x="5115025" y="4987042"/>
            <a:ext cx="6461760" cy="437043"/>
          </a:xfrm>
          <a:prstGeom prst="rect">
            <a:avLst/>
          </a:prstGeom>
          <a:noFill/>
        </p:spPr>
        <p:txBody>
          <a:bodyPr wrap="square" rtlCol="0">
            <a:spAutoFit/>
          </a:bodyPr>
          <a:lstStyle/>
          <a:p>
            <a:pPr defTabSz="1462909">
              <a:defRPr/>
            </a:pPr>
            <a:r>
              <a:rPr lang="en-US" sz="2240" dirty="0">
                <a:solidFill>
                  <a:srgbClr val="FFFFFF"/>
                </a:solidFill>
                <a:latin typeface="Amazon Ember"/>
                <a:ea typeface="Amazon Ember Light" panose="020B0403020204020204" pitchFamily="34" charset="0"/>
                <a:cs typeface="Amazon Ember Light" panose="020B0403020204020204" pitchFamily="34" charset="0"/>
              </a:rPr>
              <a:t> facebook.com/</a:t>
            </a:r>
            <a:r>
              <a:rPr lang="en-US" sz="2240" dirty="0" err="1">
                <a:solidFill>
                  <a:srgbClr val="FFFFFF"/>
                </a:solidFill>
                <a:latin typeface="Amazon Ember"/>
                <a:ea typeface="Amazon Ember Light" panose="020B0403020204020204" pitchFamily="34" charset="0"/>
                <a:cs typeface="Amazon Ember Light" panose="020B0403020204020204" pitchFamily="34" charset="0"/>
              </a:rPr>
              <a:t>AmazonWebServices</a:t>
            </a:r>
            <a:endParaRPr lang="en-US" sz="2240" dirty="0">
              <a:solidFill>
                <a:srgbClr val="FFFFFF"/>
              </a:solidFill>
              <a:latin typeface="Amazon Ember"/>
              <a:ea typeface="Amazon Ember Light" panose="020B0403020204020204" pitchFamily="34" charset="0"/>
              <a:cs typeface="Amazon Ember Light" panose="020B0403020204020204" pitchFamily="34" charset="0"/>
            </a:endParaRPr>
          </a:p>
        </p:txBody>
      </p:sp>
      <p:sp>
        <p:nvSpPr>
          <p:cNvPr id="38" name="TextBox 37"/>
          <p:cNvSpPr txBox="1"/>
          <p:nvPr/>
        </p:nvSpPr>
        <p:spPr>
          <a:xfrm>
            <a:off x="5115025" y="5555085"/>
            <a:ext cx="6461760" cy="437043"/>
          </a:xfrm>
          <a:prstGeom prst="rect">
            <a:avLst/>
          </a:prstGeom>
          <a:noFill/>
        </p:spPr>
        <p:txBody>
          <a:bodyPr wrap="square" rtlCol="0">
            <a:spAutoFit/>
          </a:bodyPr>
          <a:lstStyle/>
          <a:p>
            <a:pPr defTabSz="1462909">
              <a:defRPr/>
            </a:pPr>
            <a:r>
              <a:rPr lang="en-US" sz="2240" dirty="0">
                <a:solidFill>
                  <a:srgbClr val="FFFFFF"/>
                </a:solidFill>
                <a:latin typeface="Amazon Ember"/>
                <a:ea typeface="Amazon Ember Light" panose="020B0403020204020204" pitchFamily="34" charset="0"/>
                <a:cs typeface="Amazon Ember Light" panose="020B0403020204020204" pitchFamily="34" charset="0"/>
              </a:rPr>
              <a:t> youtube.com/user/</a:t>
            </a:r>
            <a:r>
              <a:rPr lang="en-US" sz="2240" dirty="0" err="1">
                <a:solidFill>
                  <a:srgbClr val="FFFFFF"/>
                </a:solidFill>
                <a:latin typeface="Amazon Ember"/>
                <a:ea typeface="Amazon Ember Light" panose="020B0403020204020204" pitchFamily="34" charset="0"/>
                <a:cs typeface="Amazon Ember Light" panose="020B0403020204020204" pitchFamily="34" charset="0"/>
              </a:rPr>
              <a:t>AmazonWebServices</a:t>
            </a:r>
            <a:endParaRPr lang="en-US" sz="2240" dirty="0">
              <a:solidFill>
                <a:srgbClr val="FFFFFF"/>
              </a:solidFill>
              <a:latin typeface="Amazon Ember"/>
              <a:ea typeface="Amazon Ember Light" panose="020B0403020204020204" pitchFamily="34" charset="0"/>
              <a:cs typeface="Amazon Ember Light" panose="020B0403020204020204" pitchFamily="34" charset="0"/>
            </a:endParaRPr>
          </a:p>
        </p:txBody>
      </p:sp>
      <p:sp>
        <p:nvSpPr>
          <p:cNvPr id="39" name="TextBox 38"/>
          <p:cNvSpPr txBox="1"/>
          <p:nvPr/>
        </p:nvSpPr>
        <p:spPr>
          <a:xfrm>
            <a:off x="5115025" y="6136960"/>
            <a:ext cx="6461760" cy="437043"/>
          </a:xfrm>
          <a:prstGeom prst="rect">
            <a:avLst/>
          </a:prstGeom>
          <a:noFill/>
        </p:spPr>
        <p:txBody>
          <a:bodyPr wrap="square" rtlCol="0">
            <a:spAutoFit/>
          </a:bodyPr>
          <a:lstStyle/>
          <a:p>
            <a:pPr defTabSz="1462909">
              <a:defRPr/>
            </a:pPr>
            <a:r>
              <a:rPr lang="en-US" sz="2240" dirty="0">
                <a:solidFill>
                  <a:srgbClr val="FFFFFF"/>
                </a:solidFill>
                <a:latin typeface="Amazon Ember"/>
                <a:ea typeface="Amazon Ember Light" panose="020B0403020204020204" pitchFamily="34" charset="0"/>
                <a:cs typeface="Amazon Ember Light" panose="020B0403020204020204" pitchFamily="34" charset="0"/>
              </a:rPr>
              <a:t> slideshare.net/</a:t>
            </a:r>
            <a:r>
              <a:rPr lang="en-US" sz="2240" dirty="0" err="1">
                <a:solidFill>
                  <a:srgbClr val="FFFFFF"/>
                </a:solidFill>
                <a:latin typeface="Amazon Ember"/>
                <a:ea typeface="Amazon Ember Light" panose="020B0403020204020204" pitchFamily="34" charset="0"/>
                <a:cs typeface="Amazon Ember Light" panose="020B0403020204020204" pitchFamily="34" charset="0"/>
              </a:rPr>
              <a:t>AmazonWebServices</a:t>
            </a:r>
            <a:endParaRPr lang="en-US" sz="2240" dirty="0">
              <a:solidFill>
                <a:srgbClr val="FFFFFF"/>
              </a:solidFill>
              <a:latin typeface="Amazon Ember"/>
              <a:ea typeface="Amazon Ember Light" panose="020B0403020204020204" pitchFamily="34" charset="0"/>
              <a:cs typeface="Amazon Ember Light" panose="020B0403020204020204" pitchFamily="34" charset="0"/>
            </a:endParaRPr>
          </a:p>
        </p:txBody>
      </p:sp>
      <p:sp>
        <p:nvSpPr>
          <p:cNvPr id="40" name="TextBox 39"/>
          <p:cNvSpPr txBox="1"/>
          <p:nvPr/>
        </p:nvSpPr>
        <p:spPr>
          <a:xfrm>
            <a:off x="5115025" y="6691168"/>
            <a:ext cx="6461760" cy="437043"/>
          </a:xfrm>
          <a:prstGeom prst="rect">
            <a:avLst/>
          </a:prstGeom>
          <a:noFill/>
        </p:spPr>
        <p:txBody>
          <a:bodyPr wrap="square" rtlCol="0">
            <a:spAutoFit/>
          </a:bodyPr>
          <a:lstStyle/>
          <a:p>
            <a:pPr defTabSz="1462909">
              <a:defRPr/>
            </a:pPr>
            <a:r>
              <a:rPr lang="en-US" sz="2240" dirty="0">
                <a:solidFill>
                  <a:srgbClr val="FFFFFF"/>
                </a:solidFill>
                <a:latin typeface="Amazon Ember"/>
                <a:ea typeface="Amazon Ember Light" panose="020B0403020204020204" pitchFamily="34" charset="0"/>
                <a:cs typeface="Amazon Ember Light" panose="020B0403020204020204" pitchFamily="34" charset="0"/>
              </a:rPr>
              <a:t> twitch.tv/</a:t>
            </a:r>
            <a:r>
              <a:rPr lang="en-US" sz="2240" dirty="0" err="1">
                <a:solidFill>
                  <a:srgbClr val="FFFFFF"/>
                </a:solidFill>
                <a:latin typeface="Amazon Ember"/>
                <a:ea typeface="Amazon Ember Light" panose="020B0403020204020204" pitchFamily="34" charset="0"/>
                <a:cs typeface="Amazon Ember Light" panose="020B0403020204020204" pitchFamily="34" charset="0"/>
              </a:rPr>
              <a:t>aws</a:t>
            </a:r>
            <a:endParaRPr lang="en-US" sz="2240" dirty="0">
              <a:solidFill>
                <a:srgbClr val="FFFFFF"/>
              </a:solidFill>
              <a:latin typeface="Amazon Ember"/>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011540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p:txBody>
          <a:bodyPr/>
          <a:lstStyle/>
          <a:p>
            <a:r>
              <a:rPr lang="en-US" dirty="0">
                <a:solidFill>
                  <a:schemeClr val="tx1"/>
                </a:solidFill>
              </a:rPr>
              <a:t>Migration paths</a:t>
            </a:r>
          </a:p>
        </p:txBody>
      </p:sp>
    </p:spTree>
    <p:extLst>
      <p:ext uri="{BB962C8B-B14F-4D97-AF65-F5344CB8AC3E}">
        <p14:creationId xmlns:p14="http://schemas.microsoft.com/office/powerpoint/2010/main" val="216300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B1467-D0E8-9D43-B512-5A8B04AC69A9}"/>
              </a:ext>
            </a:extLst>
          </p:cNvPr>
          <p:cNvSpPr/>
          <p:nvPr/>
        </p:nvSpPr>
        <p:spPr>
          <a:xfrm>
            <a:off x="8256491" y="3624963"/>
            <a:ext cx="390747" cy="390747"/>
          </a:xfrm>
          <a:prstGeom prst="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Rectangle 5">
            <a:extLst>
              <a:ext uri="{FF2B5EF4-FFF2-40B4-BE49-F238E27FC236}">
                <a16:creationId xmlns:a16="http://schemas.microsoft.com/office/drawing/2014/main" id="{B3F24ACA-11F2-304A-954D-8319A89D30EC}"/>
              </a:ext>
            </a:extLst>
          </p:cNvPr>
          <p:cNvSpPr/>
          <p:nvPr/>
        </p:nvSpPr>
        <p:spPr>
          <a:xfrm>
            <a:off x="8256491" y="4860937"/>
            <a:ext cx="390747" cy="390747"/>
          </a:xfrm>
          <a:prstGeom prst="rect">
            <a:avLst/>
          </a:prstGeom>
          <a:solidFill>
            <a:srgbClr val="FF0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Rectangle 6">
            <a:extLst>
              <a:ext uri="{FF2B5EF4-FFF2-40B4-BE49-F238E27FC236}">
                <a16:creationId xmlns:a16="http://schemas.microsoft.com/office/drawing/2014/main" id="{39B20182-DF50-5343-A920-68F9A9FF966B}"/>
              </a:ext>
            </a:extLst>
          </p:cNvPr>
          <p:cNvSpPr/>
          <p:nvPr/>
        </p:nvSpPr>
        <p:spPr>
          <a:xfrm>
            <a:off x="2359467" y="5842620"/>
            <a:ext cx="390747" cy="390747"/>
          </a:xfrm>
          <a:prstGeom prst="rect">
            <a:avLst/>
          </a:prstGeom>
          <a:solidFill>
            <a:schemeClr val="bg2">
              <a:lumMod val="90000"/>
              <a:lumOff val="1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 name="Rectangle 7">
            <a:extLst>
              <a:ext uri="{FF2B5EF4-FFF2-40B4-BE49-F238E27FC236}">
                <a16:creationId xmlns:a16="http://schemas.microsoft.com/office/drawing/2014/main" id="{DF4C01DA-6B55-6740-90A5-C3895CDC8961}"/>
              </a:ext>
            </a:extLst>
          </p:cNvPr>
          <p:cNvSpPr/>
          <p:nvPr/>
        </p:nvSpPr>
        <p:spPr>
          <a:xfrm>
            <a:off x="2359483" y="6738967"/>
            <a:ext cx="390747" cy="390747"/>
          </a:xfrm>
          <a:prstGeom prst="rect">
            <a:avLst/>
          </a:prstGeom>
          <a:solidFill>
            <a:schemeClr val="bg2">
              <a:lumMod val="90000"/>
              <a:lumOff val="1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Diamond 8">
            <a:extLst>
              <a:ext uri="{FF2B5EF4-FFF2-40B4-BE49-F238E27FC236}">
                <a16:creationId xmlns:a16="http://schemas.microsoft.com/office/drawing/2014/main" id="{CBAFD0C0-CAE8-A441-BDA3-F8516D599C77}"/>
              </a:ext>
            </a:extLst>
          </p:cNvPr>
          <p:cNvSpPr/>
          <p:nvPr/>
        </p:nvSpPr>
        <p:spPr>
          <a:xfrm>
            <a:off x="3353283" y="4066367"/>
            <a:ext cx="588507" cy="588507"/>
          </a:xfrm>
          <a:prstGeom prst="diamond">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10" name="Elbow Connector 9">
            <a:extLst>
              <a:ext uri="{FF2B5EF4-FFF2-40B4-BE49-F238E27FC236}">
                <a16:creationId xmlns:a16="http://schemas.microsoft.com/office/drawing/2014/main" id="{F6B76631-7F56-A943-A884-2A6C73279ACC}"/>
              </a:ext>
            </a:extLst>
          </p:cNvPr>
          <p:cNvCxnSpPr>
            <a:cxnSpLocks/>
            <a:stCxn id="36" idx="3"/>
            <a:endCxn id="5" idx="1"/>
          </p:cNvCxnSpPr>
          <p:nvPr/>
        </p:nvCxnSpPr>
        <p:spPr>
          <a:xfrm flipV="1">
            <a:off x="6202787" y="3820337"/>
            <a:ext cx="2053704" cy="527483"/>
          </a:xfrm>
          <a:prstGeom prst="bentConnector3">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C7A8B12E-E902-AF40-ADAE-1664ECA3F7C6}"/>
              </a:ext>
            </a:extLst>
          </p:cNvPr>
          <p:cNvCxnSpPr>
            <a:cxnSpLocks/>
            <a:stCxn id="36" idx="3"/>
            <a:endCxn id="6" idx="1"/>
          </p:cNvCxnSpPr>
          <p:nvPr/>
        </p:nvCxnSpPr>
        <p:spPr>
          <a:xfrm>
            <a:off x="6202787" y="4347820"/>
            <a:ext cx="2053704" cy="708491"/>
          </a:xfrm>
          <a:prstGeom prst="bentConnector3">
            <a:avLst>
              <a:gd name="adj1" fmla="val 50000"/>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C0030991-E53C-3D49-9838-B9626A2A59A9}"/>
              </a:ext>
            </a:extLst>
          </p:cNvPr>
          <p:cNvCxnSpPr>
            <a:cxnSpLocks/>
            <a:stCxn id="24" idx="2"/>
            <a:endCxn id="7" idx="3"/>
          </p:cNvCxnSpPr>
          <p:nvPr/>
        </p:nvCxnSpPr>
        <p:spPr>
          <a:xfrm rot="5400000">
            <a:off x="2705264" y="5085714"/>
            <a:ext cx="997231" cy="907329"/>
          </a:xfrm>
          <a:prstGeom prst="bentConnector2">
            <a:avLst/>
          </a:prstGeom>
          <a:ln w="12700">
            <a:solidFill>
              <a:schemeClr val="tx2"/>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 name="Diamond 12">
            <a:extLst>
              <a:ext uri="{FF2B5EF4-FFF2-40B4-BE49-F238E27FC236}">
                <a16:creationId xmlns:a16="http://schemas.microsoft.com/office/drawing/2014/main" id="{4DC8402E-5C48-B34B-A8E1-5E85D1C16FDE}"/>
              </a:ext>
            </a:extLst>
          </p:cNvPr>
          <p:cNvSpPr/>
          <p:nvPr/>
        </p:nvSpPr>
        <p:spPr>
          <a:xfrm>
            <a:off x="8207022" y="1800039"/>
            <a:ext cx="489686" cy="489686"/>
          </a:xfrm>
          <a:prstGeom prst="diamond">
            <a:avLst/>
          </a:prstGeom>
          <a:solidFill>
            <a:srgbClr val="00B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Oval 13">
            <a:extLst>
              <a:ext uri="{FF2B5EF4-FFF2-40B4-BE49-F238E27FC236}">
                <a16:creationId xmlns:a16="http://schemas.microsoft.com/office/drawing/2014/main" id="{CEB8F308-7C3B-9548-8336-3F0D07C23AC8}"/>
              </a:ext>
            </a:extLst>
          </p:cNvPr>
          <p:cNvSpPr/>
          <p:nvPr/>
        </p:nvSpPr>
        <p:spPr>
          <a:xfrm>
            <a:off x="1644407" y="3806229"/>
            <a:ext cx="1108781" cy="1108781"/>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14">
            <a:extLst>
              <a:ext uri="{FF2B5EF4-FFF2-40B4-BE49-F238E27FC236}">
                <a16:creationId xmlns:a16="http://schemas.microsoft.com/office/drawing/2014/main" id="{6004E19E-82B6-914A-9B72-AFB11792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4523" y="3918350"/>
            <a:ext cx="884539" cy="884539"/>
          </a:xfrm>
          <a:prstGeom prst="rect">
            <a:avLst/>
          </a:prstGeom>
          <a:ln>
            <a:noFill/>
          </a:ln>
        </p:spPr>
      </p:pic>
      <p:cxnSp>
        <p:nvCxnSpPr>
          <p:cNvPr id="16" name="Straight Arrow Connector 15">
            <a:extLst>
              <a:ext uri="{FF2B5EF4-FFF2-40B4-BE49-F238E27FC236}">
                <a16:creationId xmlns:a16="http://schemas.microsoft.com/office/drawing/2014/main" id="{7F793D4E-4DD0-8846-A6A7-F09381595959}"/>
              </a:ext>
            </a:extLst>
          </p:cNvPr>
          <p:cNvCxnSpPr>
            <a:cxnSpLocks/>
            <a:stCxn id="14" idx="6"/>
            <a:endCxn id="9" idx="1"/>
          </p:cNvCxnSpPr>
          <p:nvPr/>
        </p:nvCxnSpPr>
        <p:spPr>
          <a:xfrm>
            <a:off x="2753189" y="4360620"/>
            <a:ext cx="600094" cy="2"/>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5D232E30-5A11-2443-AC74-AC6045B7DFDB}"/>
              </a:ext>
            </a:extLst>
          </p:cNvPr>
          <p:cNvCxnSpPr>
            <a:cxnSpLocks/>
            <a:stCxn id="24" idx="2"/>
            <a:endCxn id="8" idx="3"/>
          </p:cNvCxnSpPr>
          <p:nvPr/>
        </p:nvCxnSpPr>
        <p:spPr>
          <a:xfrm rot="5400000">
            <a:off x="2257098" y="5533896"/>
            <a:ext cx="1893578" cy="907313"/>
          </a:xfrm>
          <a:prstGeom prst="bentConnector2">
            <a:avLst/>
          </a:prstGeom>
          <a:ln w="12700">
            <a:solidFill>
              <a:schemeClr val="tx2"/>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8AE6518-EB05-B64F-B779-8F832C661ED1}"/>
              </a:ext>
            </a:extLst>
          </p:cNvPr>
          <p:cNvSpPr txBox="1"/>
          <p:nvPr/>
        </p:nvSpPr>
        <p:spPr>
          <a:xfrm>
            <a:off x="2280907" y="7213913"/>
            <a:ext cx="1229587" cy="221599"/>
          </a:xfrm>
          <a:prstGeom prst="rect">
            <a:avLst/>
          </a:prstGeom>
          <a:noFill/>
          <a:ln>
            <a:noFill/>
          </a:ln>
        </p:spPr>
        <p:txBody>
          <a:bodyPr wrap="square" lIns="0" tIns="0" rIns="0" bIns="0" rtlCol="0">
            <a:sp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Retire</a:t>
            </a:r>
          </a:p>
        </p:txBody>
      </p:sp>
      <p:sp>
        <p:nvSpPr>
          <p:cNvPr id="19" name="TextBox 18">
            <a:extLst>
              <a:ext uri="{FF2B5EF4-FFF2-40B4-BE49-F238E27FC236}">
                <a16:creationId xmlns:a16="http://schemas.microsoft.com/office/drawing/2014/main" id="{65DC3A8F-5732-694E-B90E-4919395180CA}"/>
              </a:ext>
            </a:extLst>
          </p:cNvPr>
          <p:cNvSpPr txBox="1"/>
          <p:nvPr/>
        </p:nvSpPr>
        <p:spPr>
          <a:xfrm>
            <a:off x="2266425" y="6337479"/>
            <a:ext cx="1229587" cy="221599"/>
          </a:xfrm>
          <a:prstGeom prst="rect">
            <a:avLst/>
          </a:prstGeom>
          <a:noFill/>
          <a:ln>
            <a:noFill/>
          </a:ln>
        </p:spPr>
        <p:txBody>
          <a:bodyPr wrap="square" lIns="0" tIns="0" rIns="0" bIns="0" rtlCol="0">
            <a:sp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Retain</a:t>
            </a:r>
          </a:p>
        </p:txBody>
      </p:sp>
      <p:sp>
        <p:nvSpPr>
          <p:cNvPr id="20" name="TextBox 19">
            <a:extLst>
              <a:ext uri="{FF2B5EF4-FFF2-40B4-BE49-F238E27FC236}">
                <a16:creationId xmlns:a16="http://schemas.microsoft.com/office/drawing/2014/main" id="{2C180C25-B1F3-6147-8B45-3D671A86AA34}"/>
              </a:ext>
            </a:extLst>
          </p:cNvPr>
          <p:cNvSpPr txBox="1"/>
          <p:nvPr/>
        </p:nvSpPr>
        <p:spPr>
          <a:xfrm>
            <a:off x="7770629" y="6615580"/>
            <a:ext cx="1354698" cy="443198"/>
          </a:xfrm>
          <a:prstGeom prst="rect">
            <a:avLst/>
          </a:prstGeom>
          <a:noFill/>
          <a:ln>
            <a:noFill/>
          </a:ln>
        </p:spPr>
        <p:txBody>
          <a:bodyPr wrap="square" lIns="0" tIns="0" rIns="0" bIns="0"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Refactor</a:t>
            </a:r>
          </a:p>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(Cloud-native)</a:t>
            </a:r>
          </a:p>
        </p:txBody>
      </p:sp>
      <p:sp>
        <p:nvSpPr>
          <p:cNvPr id="21" name="TextBox 20">
            <a:extLst>
              <a:ext uri="{FF2B5EF4-FFF2-40B4-BE49-F238E27FC236}">
                <a16:creationId xmlns:a16="http://schemas.microsoft.com/office/drawing/2014/main" id="{52811369-A8A7-2E43-9D56-DB6C9D006ED9}"/>
              </a:ext>
            </a:extLst>
          </p:cNvPr>
          <p:cNvSpPr txBox="1"/>
          <p:nvPr/>
        </p:nvSpPr>
        <p:spPr>
          <a:xfrm>
            <a:off x="7835999" y="5313090"/>
            <a:ext cx="1229587" cy="443198"/>
          </a:xfrm>
          <a:prstGeom prst="rect">
            <a:avLst/>
          </a:prstGeom>
          <a:noFill/>
          <a:ln>
            <a:noFill/>
          </a:ln>
        </p:spPr>
        <p:txBody>
          <a:bodyPr wrap="square" lIns="0" tIns="0" rIns="0" bIns="0"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Repurchase</a:t>
            </a:r>
          </a:p>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(Drop &amp; Shop)</a:t>
            </a:r>
          </a:p>
        </p:txBody>
      </p:sp>
      <p:sp>
        <p:nvSpPr>
          <p:cNvPr id="22" name="TextBox 21">
            <a:extLst>
              <a:ext uri="{FF2B5EF4-FFF2-40B4-BE49-F238E27FC236}">
                <a16:creationId xmlns:a16="http://schemas.microsoft.com/office/drawing/2014/main" id="{6D0530FE-7055-6A49-B35E-B80114DDBCD6}"/>
              </a:ext>
            </a:extLst>
          </p:cNvPr>
          <p:cNvSpPr txBox="1"/>
          <p:nvPr/>
        </p:nvSpPr>
        <p:spPr>
          <a:xfrm>
            <a:off x="7833185" y="4072734"/>
            <a:ext cx="1229587" cy="443198"/>
          </a:xfrm>
          <a:prstGeom prst="rect">
            <a:avLst/>
          </a:prstGeom>
          <a:noFill/>
          <a:ln>
            <a:noFill/>
          </a:ln>
        </p:spPr>
        <p:txBody>
          <a:bodyPr wrap="square" lIns="0" tIns="0" rIns="0" bIns="0"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Replatform</a:t>
            </a:r>
            <a:endPar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(Lift &amp; Tinker)</a:t>
            </a:r>
          </a:p>
        </p:txBody>
      </p:sp>
      <p:sp>
        <p:nvSpPr>
          <p:cNvPr id="23" name="TextBox 22">
            <a:extLst>
              <a:ext uri="{FF2B5EF4-FFF2-40B4-BE49-F238E27FC236}">
                <a16:creationId xmlns:a16="http://schemas.microsoft.com/office/drawing/2014/main" id="{F565BEED-A8DB-7847-A1C8-027DA81B1A55}"/>
              </a:ext>
            </a:extLst>
          </p:cNvPr>
          <p:cNvSpPr txBox="1"/>
          <p:nvPr/>
        </p:nvSpPr>
        <p:spPr>
          <a:xfrm>
            <a:off x="7837070" y="2302166"/>
            <a:ext cx="1229587" cy="443198"/>
          </a:xfrm>
          <a:prstGeom prst="rect">
            <a:avLst/>
          </a:prstGeom>
          <a:noFill/>
          <a:ln>
            <a:noFill/>
          </a:ln>
        </p:spPr>
        <p:txBody>
          <a:bodyPr wrap="square" lIns="0" tIns="0" rIns="0" bIns="0"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Rehost</a:t>
            </a:r>
          </a:p>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(Lift &amp; Shift)</a:t>
            </a:r>
          </a:p>
        </p:txBody>
      </p:sp>
      <p:sp>
        <p:nvSpPr>
          <p:cNvPr id="24" name="TextBox 23">
            <a:extLst>
              <a:ext uri="{FF2B5EF4-FFF2-40B4-BE49-F238E27FC236}">
                <a16:creationId xmlns:a16="http://schemas.microsoft.com/office/drawing/2014/main" id="{56B26CFD-7B90-B343-80EA-D389D25E832F}"/>
              </a:ext>
            </a:extLst>
          </p:cNvPr>
          <p:cNvSpPr txBox="1"/>
          <p:nvPr/>
        </p:nvSpPr>
        <p:spPr>
          <a:xfrm>
            <a:off x="3225758" y="4843786"/>
            <a:ext cx="863570" cy="196977"/>
          </a:xfrm>
          <a:prstGeom prst="rect">
            <a:avLst/>
          </a:prstGeom>
          <a:noFill/>
          <a:ln>
            <a:noFill/>
          </a:ln>
        </p:spPr>
        <p:txBody>
          <a:bodyPr wrap="square" lIns="0" tIns="0" rIns="0" bIns="0"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8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Determine</a:t>
            </a:r>
          </a:p>
        </p:txBody>
      </p:sp>
      <p:sp>
        <p:nvSpPr>
          <p:cNvPr id="25" name="TextBox 24">
            <a:extLst>
              <a:ext uri="{FF2B5EF4-FFF2-40B4-BE49-F238E27FC236}">
                <a16:creationId xmlns:a16="http://schemas.microsoft.com/office/drawing/2014/main" id="{3CB0B41F-A34A-6344-BBFB-0D4036F6436F}"/>
              </a:ext>
            </a:extLst>
          </p:cNvPr>
          <p:cNvSpPr txBox="1"/>
          <p:nvPr/>
        </p:nvSpPr>
        <p:spPr>
          <a:xfrm>
            <a:off x="1801617" y="5124680"/>
            <a:ext cx="790349" cy="196977"/>
          </a:xfrm>
          <a:prstGeom prst="rect">
            <a:avLst/>
          </a:prstGeom>
          <a:noFill/>
          <a:ln>
            <a:noFill/>
          </a:ln>
        </p:spPr>
        <p:txBody>
          <a:bodyPr wrap="square" lIns="0" tIns="0" rIns="0" bIns="0"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8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Discover</a:t>
            </a:r>
          </a:p>
        </p:txBody>
      </p:sp>
      <p:grpSp>
        <p:nvGrpSpPr>
          <p:cNvPr id="26" name="Group 25">
            <a:extLst>
              <a:ext uri="{FF2B5EF4-FFF2-40B4-BE49-F238E27FC236}">
                <a16:creationId xmlns:a16="http://schemas.microsoft.com/office/drawing/2014/main" id="{2DE814A0-B6DF-9946-92C5-EDF47D697DBD}"/>
              </a:ext>
            </a:extLst>
          </p:cNvPr>
          <p:cNvGrpSpPr/>
          <p:nvPr/>
        </p:nvGrpSpPr>
        <p:grpSpPr>
          <a:xfrm>
            <a:off x="4694310" y="1510270"/>
            <a:ext cx="2096640" cy="1253665"/>
            <a:chOff x="2268756" y="1018869"/>
            <a:chExt cx="1310400" cy="783541"/>
          </a:xfrm>
        </p:grpSpPr>
        <p:sp>
          <p:nvSpPr>
            <p:cNvPr id="27" name="TextBox 26">
              <a:extLst>
                <a:ext uri="{FF2B5EF4-FFF2-40B4-BE49-F238E27FC236}">
                  <a16:creationId xmlns:a16="http://schemas.microsoft.com/office/drawing/2014/main" id="{0766EA51-75C7-0F45-BD7E-4F0CD1A416BC}"/>
                </a:ext>
              </a:extLst>
            </p:cNvPr>
            <p:cNvSpPr txBox="1"/>
            <p:nvPr/>
          </p:nvSpPr>
          <p:spPr>
            <a:xfrm>
              <a:off x="2268756" y="1529258"/>
              <a:ext cx="1310400" cy="273152"/>
            </a:xfrm>
            <a:prstGeom prst="rect">
              <a:avLst/>
            </a:prstGeom>
            <a:noFill/>
            <a:ln>
              <a:noFill/>
            </a:ln>
          </p:spPr>
          <p:txBody>
            <a:bodyPr wrap="square" rtlCol="0">
              <a:spAutoFit/>
            </a:bodyPr>
            <a:lstStyle/>
            <a:p>
              <a:pPr marL="0" marR="0" lvl="0" indent="0" algn="ctr" defTabSz="1097212" rtl="0" eaLnBrk="1" fontAlgn="auto" latinLnBrk="0" hangingPunct="1">
                <a:lnSpc>
                  <a:spcPct val="100000"/>
                </a:lnSpc>
                <a:spcBef>
                  <a:spcPts val="0"/>
                </a:spcBef>
                <a:spcAft>
                  <a:spcPts val="640"/>
                </a:spcAft>
                <a:buClrTx/>
                <a:buSzTx/>
                <a:buFontTx/>
                <a:buNone/>
                <a:tabLst/>
                <a:defRPr/>
              </a:pPr>
              <a:r>
                <a:rPr kumimoji="0" lang="en-US" sz="22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Sustain</a:t>
              </a:r>
              <a:endParaRPr kumimoji="0" lang="en-US" sz="16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a:extLst>
                <a:ext uri="{FF2B5EF4-FFF2-40B4-BE49-F238E27FC236}">
                  <a16:creationId xmlns:a16="http://schemas.microsoft.com/office/drawing/2014/main" id="{67D3B6DC-F9A7-FC4E-842D-19DA625A0E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46665" y="1018869"/>
              <a:ext cx="594360" cy="594360"/>
            </a:xfrm>
            <a:prstGeom prst="rect">
              <a:avLst/>
            </a:prstGeom>
            <a:ln>
              <a:noFill/>
            </a:ln>
          </p:spPr>
        </p:pic>
      </p:grpSp>
      <p:sp>
        <p:nvSpPr>
          <p:cNvPr id="29" name="Rectangle 28">
            <a:extLst>
              <a:ext uri="{FF2B5EF4-FFF2-40B4-BE49-F238E27FC236}">
                <a16:creationId xmlns:a16="http://schemas.microsoft.com/office/drawing/2014/main" id="{DF37C8DA-40FC-BB43-AD4D-FFEBE6A01261}"/>
              </a:ext>
            </a:extLst>
          </p:cNvPr>
          <p:cNvSpPr/>
          <p:nvPr/>
        </p:nvSpPr>
        <p:spPr>
          <a:xfrm>
            <a:off x="8256491" y="6166321"/>
            <a:ext cx="390747" cy="390747"/>
          </a:xfrm>
          <a:prstGeom prst="rect">
            <a:avLst/>
          </a:prstGeom>
          <a:solidFill>
            <a:srgbClr val="0070C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30" name="Elbow Connector 29">
            <a:extLst>
              <a:ext uri="{FF2B5EF4-FFF2-40B4-BE49-F238E27FC236}">
                <a16:creationId xmlns:a16="http://schemas.microsoft.com/office/drawing/2014/main" id="{40551203-6FAE-AF4F-971A-F8B89DA6AAEE}"/>
              </a:ext>
            </a:extLst>
          </p:cNvPr>
          <p:cNvCxnSpPr>
            <a:cxnSpLocks/>
            <a:stCxn id="33" idx="3"/>
            <a:endCxn id="29" idx="1"/>
          </p:cNvCxnSpPr>
          <p:nvPr/>
        </p:nvCxnSpPr>
        <p:spPr>
          <a:xfrm>
            <a:off x="6249940" y="6361693"/>
            <a:ext cx="2006550" cy="2"/>
          </a:xfrm>
          <a:prstGeom prst="bentConnector3">
            <a:avLst>
              <a:gd name="adj1" fmla="val 50000"/>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2F1D4B89-17E1-3142-82FD-353A0F386E48}"/>
              </a:ext>
            </a:extLst>
          </p:cNvPr>
          <p:cNvGrpSpPr/>
          <p:nvPr/>
        </p:nvGrpSpPr>
        <p:grpSpPr>
          <a:xfrm>
            <a:off x="5001327" y="5886203"/>
            <a:ext cx="1536304" cy="1277838"/>
            <a:chOff x="2460642" y="3753828"/>
            <a:chExt cx="960190" cy="798649"/>
          </a:xfrm>
        </p:grpSpPr>
        <p:sp>
          <p:nvSpPr>
            <p:cNvPr id="32" name="TextBox 31">
              <a:extLst>
                <a:ext uri="{FF2B5EF4-FFF2-40B4-BE49-F238E27FC236}">
                  <a16:creationId xmlns:a16="http://schemas.microsoft.com/office/drawing/2014/main" id="{59621B0A-782C-2346-B65E-6EDE02D4401A}"/>
                </a:ext>
              </a:extLst>
            </p:cNvPr>
            <p:cNvSpPr txBox="1"/>
            <p:nvPr/>
          </p:nvSpPr>
          <p:spPr>
            <a:xfrm>
              <a:off x="2460642" y="4279325"/>
              <a:ext cx="960190" cy="273152"/>
            </a:xfrm>
            <a:prstGeom prst="rect">
              <a:avLst/>
            </a:prstGeom>
            <a:noFill/>
            <a:ln>
              <a:noFill/>
            </a:ln>
          </p:spPr>
          <p:txBody>
            <a:bodyPr wrap="square" rtlCol="0">
              <a:spAutoFit/>
            </a:bodyPr>
            <a:lstStyle/>
            <a:p>
              <a:pPr marL="0" marR="0" lvl="0" indent="0" algn="ctr" defTabSz="1097212" rtl="0" eaLnBrk="1" fontAlgn="auto" latinLnBrk="0" hangingPunct="1">
                <a:lnSpc>
                  <a:spcPct val="100000"/>
                </a:lnSpc>
                <a:spcBef>
                  <a:spcPts val="0"/>
                </a:spcBef>
                <a:spcAft>
                  <a:spcPts val="640"/>
                </a:spcAft>
                <a:buClrTx/>
                <a:buSzTx/>
                <a:buFontTx/>
                <a:buNone/>
                <a:tabLst/>
                <a:defRPr/>
              </a:pPr>
              <a:r>
                <a:rPr kumimoji="0" lang="en-US" sz="22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Grow</a:t>
              </a:r>
              <a:endParaRPr kumimoji="0" lang="en-US" sz="168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a:extLst>
                <a:ext uri="{FF2B5EF4-FFF2-40B4-BE49-F238E27FC236}">
                  <a16:creationId xmlns:a16="http://schemas.microsoft.com/office/drawing/2014/main" id="{2779D021-012F-0F41-A9DA-D1C6283230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46665" y="3753828"/>
              <a:ext cx="594360" cy="594360"/>
            </a:xfrm>
            <a:prstGeom prst="rect">
              <a:avLst/>
            </a:prstGeom>
            <a:ln>
              <a:noFill/>
            </a:ln>
          </p:spPr>
        </p:pic>
      </p:grpSp>
      <p:grpSp>
        <p:nvGrpSpPr>
          <p:cNvPr id="34" name="Group 33">
            <a:extLst>
              <a:ext uri="{FF2B5EF4-FFF2-40B4-BE49-F238E27FC236}">
                <a16:creationId xmlns:a16="http://schemas.microsoft.com/office/drawing/2014/main" id="{63F06D8B-353A-254E-9AD0-29AC1561FB74}"/>
              </a:ext>
            </a:extLst>
          </p:cNvPr>
          <p:cNvGrpSpPr/>
          <p:nvPr/>
        </p:nvGrpSpPr>
        <p:grpSpPr>
          <a:xfrm>
            <a:off x="4745385" y="3919485"/>
            <a:ext cx="2068080" cy="1213773"/>
            <a:chOff x="2300678" y="2633264"/>
            <a:chExt cx="1292550" cy="758608"/>
          </a:xfrm>
        </p:grpSpPr>
        <p:sp>
          <p:nvSpPr>
            <p:cNvPr id="35" name="TextBox 34">
              <a:extLst>
                <a:ext uri="{FF2B5EF4-FFF2-40B4-BE49-F238E27FC236}">
                  <a16:creationId xmlns:a16="http://schemas.microsoft.com/office/drawing/2014/main" id="{9A9E03C3-018B-2749-8DE9-E068497A45A5}"/>
                </a:ext>
              </a:extLst>
            </p:cNvPr>
            <p:cNvSpPr txBox="1"/>
            <p:nvPr/>
          </p:nvSpPr>
          <p:spPr>
            <a:xfrm>
              <a:off x="2300678" y="3118720"/>
              <a:ext cx="1292550" cy="273152"/>
            </a:xfrm>
            <a:prstGeom prst="rect">
              <a:avLst/>
            </a:prstGeom>
            <a:noFill/>
            <a:ln>
              <a:noFill/>
            </a:ln>
          </p:spPr>
          <p:txBody>
            <a:bodyPr wrap="square" rtlCol="0">
              <a:spAutoFit/>
            </a:bodyPr>
            <a:lstStyle/>
            <a:p>
              <a:pPr marL="0" marR="0" lvl="0" indent="0" algn="ctr" defTabSz="1097212" rtl="0" eaLnBrk="1" fontAlgn="auto" latinLnBrk="0" hangingPunct="1">
                <a:lnSpc>
                  <a:spcPct val="100000"/>
                </a:lnSpc>
                <a:spcBef>
                  <a:spcPts val="0"/>
                </a:spcBef>
                <a:spcAft>
                  <a:spcPts val="640"/>
                </a:spcAft>
                <a:buClrTx/>
                <a:buSzTx/>
                <a:buFontTx/>
                <a:buNone/>
                <a:tabLst/>
                <a:defRPr/>
              </a:pPr>
              <a:r>
                <a:rPr kumimoji="0" lang="en-US" sz="22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Optimize</a:t>
              </a:r>
              <a:endParaRPr kumimoji="0" lang="en-US" sz="168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6" name="Picture 35">
              <a:extLst>
                <a:ext uri="{FF2B5EF4-FFF2-40B4-BE49-F238E27FC236}">
                  <a16:creationId xmlns:a16="http://schemas.microsoft.com/office/drawing/2014/main" id="{83F61C44-B29B-E84E-96A1-02664E5779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76136" y="2633264"/>
              <a:ext cx="535418" cy="535418"/>
            </a:xfrm>
            <a:prstGeom prst="rect">
              <a:avLst/>
            </a:prstGeom>
            <a:ln>
              <a:noFill/>
            </a:ln>
          </p:spPr>
        </p:pic>
      </p:grpSp>
      <p:cxnSp>
        <p:nvCxnSpPr>
          <p:cNvPr id="37" name="Straight Arrow Connector 36">
            <a:extLst>
              <a:ext uri="{FF2B5EF4-FFF2-40B4-BE49-F238E27FC236}">
                <a16:creationId xmlns:a16="http://schemas.microsoft.com/office/drawing/2014/main" id="{EB146F39-9149-504B-9F7B-C297EBE4AB86}"/>
              </a:ext>
            </a:extLst>
          </p:cNvPr>
          <p:cNvCxnSpPr>
            <a:cxnSpLocks/>
          </p:cNvCxnSpPr>
          <p:nvPr/>
        </p:nvCxnSpPr>
        <p:spPr>
          <a:xfrm>
            <a:off x="6311309" y="2059366"/>
            <a:ext cx="1895714" cy="0"/>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186D525-ACD6-9D40-AA64-E345E39856AD}"/>
              </a:ext>
            </a:extLst>
          </p:cNvPr>
          <p:cNvCxnSpPr>
            <a:stCxn id="9" idx="3"/>
            <a:endCxn id="36" idx="1"/>
          </p:cNvCxnSpPr>
          <p:nvPr/>
        </p:nvCxnSpPr>
        <p:spPr>
          <a:xfrm flipV="1">
            <a:off x="3941790" y="4347820"/>
            <a:ext cx="1404328" cy="12802"/>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7CEBC1F3-C473-EB4A-A628-722693EC07EC}"/>
              </a:ext>
            </a:extLst>
          </p:cNvPr>
          <p:cNvCxnSpPr>
            <a:cxnSpLocks/>
            <a:stCxn id="9" idx="3"/>
            <a:endCxn id="28" idx="1"/>
          </p:cNvCxnSpPr>
          <p:nvPr/>
        </p:nvCxnSpPr>
        <p:spPr>
          <a:xfrm flipV="1">
            <a:off x="3941790" y="1985759"/>
            <a:ext cx="1357174" cy="2374862"/>
          </a:xfrm>
          <a:prstGeom prst="bentConnector3">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DED2F536-4B25-4746-98C3-41BEAB64E2FA}"/>
              </a:ext>
            </a:extLst>
          </p:cNvPr>
          <p:cNvCxnSpPr>
            <a:cxnSpLocks/>
            <a:stCxn id="9" idx="3"/>
            <a:endCxn id="33" idx="1"/>
          </p:cNvCxnSpPr>
          <p:nvPr/>
        </p:nvCxnSpPr>
        <p:spPr>
          <a:xfrm>
            <a:off x="3941790" y="4360621"/>
            <a:ext cx="1357174" cy="2001072"/>
          </a:xfrm>
          <a:prstGeom prst="bentConnector3">
            <a:avLst>
              <a:gd name="adj1" fmla="val 50000"/>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8BAA4AEC-A1BB-9F45-B7D1-F504181AB562}"/>
              </a:ext>
            </a:extLst>
          </p:cNvPr>
          <p:cNvCxnSpPr>
            <a:cxnSpLocks/>
            <a:stCxn id="13" idx="3"/>
          </p:cNvCxnSpPr>
          <p:nvPr/>
        </p:nvCxnSpPr>
        <p:spPr>
          <a:xfrm>
            <a:off x="8696708" y="2044882"/>
            <a:ext cx="1252358" cy="14484"/>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8CC5E19-2556-5F46-AA2D-D7D99A0B643D}"/>
              </a:ext>
            </a:extLst>
          </p:cNvPr>
          <p:cNvCxnSpPr>
            <a:cxnSpLocks/>
            <a:stCxn id="5" idx="3"/>
          </p:cNvCxnSpPr>
          <p:nvPr/>
        </p:nvCxnSpPr>
        <p:spPr>
          <a:xfrm flipV="1">
            <a:off x="8647238" y="3820336"/>
            <a:ext cx="1294352" cy="1"/>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B4B00A7F-E495-8741-94D5-3FCEBB4E5399}"/>
              </a:ext>
            </a:extLst>
          </p:cNvPr>
          <p:cNvCxnSpPr>
            <a:cxnSpLocks/>
            <a:stCxn id="6" idx="3"/>
          </p:cNvCxnSpPr>
          <p:nvPr/>
        </p:nvCxnSpPr>
        <p:spPr>
          <a:xfrm flipV="1">
            <a:off x="8647238" y="5056310"/>
            <a:ext cx="1294352" cy="1"/>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37643468-5BB7-8E44-82E1-67DBF885BB03}"/>
              </a:ext>
            </a:extLst>
          </p:cNvPr>
          <p:cNvCxnSpPr>
            <a:cxnSpLocks/>
            <a:stCxn id="29" idx="3"/>
          </p:cNvCxnSpPr>
          <p:nvPr/>
        </p:nvCxnSpPr>
        <p:spPr>
          <a:xfrm flipV="1">
            <a:off x="8647238" y="6361694"/>
            <a:ext cx="860418" cy="1"/>
          </a:xfrm>
          <a:prstGeom prst="straightConnector1">
            <a:avLst/>
          </a:prstGeom>
          <a:ln w="127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D75B572A-912F-F74C-A6D4-8377B3BFED0E}"/>
              </a:ext>
            </a:extLst>
          </p:cNvPr>
          <p:cNvSpPr txBox="1"/>
          <p:nvPr/>
        </p:nvSpPr>
        <p:spPr>
          <a:xfrm>
            <a:off x="9794153" y="1614043"/>
            <a:ext cx="2744968" cy="78175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2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Timeline driven / Data center exit</a:t>
            </a:r>
          </a:p>
        </p:txBody>
      </p:sp>
      <p:sp>
        <p:nvSpPr>
          <p:cNvPr id="46" name="TextBox 45">
            <a:extLst>
              <a:ext uri="{FF2B5EF4-FFF2-40B4-BE49-F238E27FC236}">
                <a16:creationId xmlns:a16="http://schemas.microsoft.com/office/drawing/2014/main" id="{00F1BE54-2EAF-C247-BFD1-C5429B2AB4D0}"/>
              </a:ext>
            </a:extLst>
          </p:cNvPr>
          <p:cNvSpPr txBox="1"/>
          <p:nvPr/>
        </p:nvSpPr>
        <p:spPr>
          <a:xfrm>
            <a:off x="10060450" y="3854390"/>
            <a:ext cx="1956152" cy="112646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2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Improve operating model &amp; cost</a:t>
            </a:r>
          </a:p>
        </p:txBody>
      </p:sp>
      <p:sp>
        <p:nvSpPr>
          <p:cNvPr id="47" name="TextBox 46">
            <a:extLst>
              <a:ext uri="{FF2B5EF4-FFF2-40B4-BE49-F238E27FC236}">
                <a16:creationId xmlns:a16="http://schemas.microsoft.com/office/drawing/2014/main" id="{C1F6CB5B-60C7-C347-A514-3D48D8694748}"/>
              </a:ext>
            </a:extLst>
          </p:cNvPr>
          <p:cNvSpPr txBox="1"/>
          <p:nvPr/>
        </p:nvSpPr>
        <p:spPr>
          <a:xfrm>
            <a:off x="10060450" y="5993671"/>
            <a:ext cx="1956152" cy="78175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2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Strategic Innovation</a:t>
            </a:r>
          </a:p>
        </p:txBody>
      </p:sp>
      <p:sp>
        <p:nvSpPr>
          <p:cNvPr id="48" name="Shape 156">
            <a:extLst>
              <a:ext uri="{FF2B5EF4-FFF2-40B4-BE49-F238E27FC236}">
                <a16:creationId xmlns:a16="http://schemas.microsoft.com/office/drawing/2014/main" id="{A9BEC191-46EC-8948-8CE3-A0CF8895062E}"/>
              </a:ext>
            </a:extLst>
          </p:cNvPr>
          <p:cNvSpPr txBox="1"/>
          <p:nvPr/>
        </p:nvSpPr>
        <p:spPr>
          <a:xfrm>
            <a:off x="365760" y="292608"/>
            <a:ext cx="13017200" cy="823200"/>
          </a:xfrm>
          <a:prstGeom prst="rect">
            <a:avLst/>
          </a:prstGeom>
          <a:noFill/>
          <a:ln>
            <a:noFill/>
          </a:ln>
        </p:spPr>
        <p:txBody>
          <a:bodyPr wrap="square" lIns="146280" tIns="73120" rIns="146280" bIns="73120" anchor="t" anchorCtr="0">
            <a:noAutofit/>
          </a:bodyPr>
          <a:lstStyle/>
          <a:p>
            <a:pPr marL="0" marR="0" lvl="0" indent="0" algn="l" defTabSz="1097212" rtl="0" eaLnBrk="1" fontAlgn="auto" latinLnBrk="0" hangingPunct="1">
              <a:lnSpc>
                <a:spcPct val="100000"/>
              </a:lnSpc>
              <a:spcBef>
                <a:spcPts val="0"/>
              </a:spcBef>
              <a:spcAft>
                <a:spcPts val="0"/>
              </a:spcAft>
              <a:buClr>
                <a:srgbClr val="000000"/>
              </a:buClr>
              <a:buSzPts val="1100"/>
              <a:buFontTx/>
              <a:buNone/>
              <a:tabLst/>
              <a:defRPr/>
            </a:pPr>
            <a:endParaRPr kumimoji="0" lang="en" sz="32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Oxygen"/>
            </a:endParaRPr>
          </a:p>
        </p:txBody>
      </p:sp>
      <p:sp>
        <p:nvSpPr>
          <p:cNvPr id="2" name="Title 1">
            <a:extLst>
              <a:ext uri="{FF2B5EF4-FFF2-40B4-BE49-F238E27FC236}">
                <a16:creationId xmlns:a16="http://schemas.microsoft.com/office/drawing/2014/main" id="{1FE2A0D2-010E-5D49-999D-8A217E2379F4}"/>
              </a:ext>
            </a:extLst>
          </p:cNvPr>
          <p:cNvSpPr>
            <a:spLocks noGrp="1"/>
          </p:cNvSpPr>
          <p:nvPr>
            <p:ph type="title"/>
          </p:nvPr>
        </p:nvSpPr>
        <p:spPr/>
        <p:txBody>
          <a:bodyPr/>
          <a:lstStyle/>
          <a:p>
            <a:pPr lvl="0" defTabSz="1097212">
              <a:spcBef>
                <a:spcPts val="0"/>
              </a:spcBef>
              <a:defRPr/>
            </a:pPr>
            <a:r>
              <a:rPr lang="en-US" sz="4000" b="0">
                <a:solidFill>
                  <a:srgbClr val="FFFFFF"/>
                </a:solidFill>
                <a:sym typeface="Oxygen"/>
              </a:rPr>
              <a:t>Migration paths based on desired business outcomes</a:t>
            </a:r>
            <a:endParaRPr lang="en-US" sz="4000" b="0" dirty="0">
              <a:solidFill>
                <a:srgbClr val="FFFFFF"/>
              </a:solidFill>
              <a:sym typeface="Oxygen"/>
            </a:endParaRPr>
          </a:p>
        </p:txBody>
      </p:sp>
    </p:spTree>
    <p:extLst>
      <p:ext uri="{BB962C8B-B14F-4D97-AF65-F5344CB8AC3E}">
        <p14:creationId xmlns:p14="http://schemas.microsoft.com/office/powerpoint/2010/main" val="3643268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D8E9336B-8945-1D42-96DD-448D53CAB76F}"/>
              </a:ext>
            </a:extLst>
          </p:cNvPr>
          <p:cNvSpPr>
            <a:spLocks noGrp="1"/>
          </p:cNvSpPr>
          <p:nvPr>
            <p:ph type="title"/>
          </p:nvPr>
        </p:nvSpPr>
        <p:spPr/>
        <p:txBody>
          <a:bodyPr/>
          <a:lstStyle/>
          <a:p>
            <a:r>
              <a:rPr lang="en-US" dirty="0"/>
              <a:t>Modernization</a:t>
            </a:r>
            <a:br>
              <a:rPr lang="en-GB" dirty="0"/>
            </a:br>
            <a:endParaRPr lang="en-US" dirty="0"/>
          </a:p>
        </p:txBody>
      </p:sp>
      <p:sp>
        <p:nvSpPr>
          <p:cNvPr id="47" name="Text Placeholder 46">
            <a:extLst>
              <a:ext uri="{FF2B5EF4-FFF2-40B4-BE49-F238E27FC236}">
                <a16:creationId xmlns:a16="http://schemas.microsoft.com/office/drawing/2014/main" id="{A4EBB2F1-46AD-2B47-9C25-47BFC041B751}"/>
              </a:ext>
            </a:extLst>
          </p:cNvPr>
          <p:cNvSpPr>
            <a:spLocks noGrp="1"/>
          </p:cNvSpPr>
          <p:nvPr>
            <p:ph type="body" sz="quarter" idx="4294967295"/>
          </p:nvPr>
        </p:nvSpPr>
        <p:spPr/>
        <p:txBody>
          <a:bodyPr/>
          <a:lstStyle/>
          <a:p>
            <a:r>
              <a:rPr lang="en-US" dirty="0"/>
              <a:t>Avoiding the stall </a:t>
            </a:r>
          </a:p>
        </p:txBody>
      </p:sp>
      <p:sp>
        <p:nvSpPr>
          <p:cNvPr id="6" name="Striped Right Arrow 5">
            <a:extLst>
              <a:ext uri="{FF2B5EF4-FFF2-40B4-BE49-F238E27FC236}">
                <a16:creationId xmlns:a16="http://schemas.microsoft.com/office/drawing/2014/main" id="{57734AA2-EEC3-604C-AFF0-2275315F5626}"/>
              </a:ext>
            </a:extLst>
          </p:cNvPr>
          <p:cNvSpPr/>
          <p:nvPr/>
        </p:nvSpPr>
        <p:spPr bwMode="auto">
          <a:xfrm>
            <a:off x="1001276" y="5751418"/>
            <a:ext cx="11785321" cy="1436914"/>
          </a:xfrm>
          <a:prstGeom prst="stripedRightArrow">
            <a:avLst>
              <a:gd name="adj1" fmla="val 50000"/>
              <a:gd name="adj2" fmla="val 7625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Amazon Ember Light"/>
              <a:ea typeface="Segoe UI" pitchFamily="34" charset="0"/>
              <a:cs typeface="Segoe UI" pitchFamily="34" charset="0"/>
            </a:endParaRPr>
          </a:p>
        </p:txBody>
      </p:sp>
      <p:sp>
        <p:nvSpPr>
          <p:cNvPr id="7" name="Content Placeholder 37">
            <a:extLst>
              <a:ext uri="{FF2B5EF4-FFF2-40B4-BE49-F238E27FC236}">
                <a16:creationId xmlns:a16="http://schemas.microsoft.com/office/drawing/2014/main" id="{FE0CB864-BFBD-6B49-A41D-99344BAC8118}"/>
              </a:ext>
            </a:extLst>
          </p:cNvPr>
          <p:cNvSpPr txBox="1">
            <a:spLocks/>
          </p:cNvSpPr>
          <p:nvPr/>
        </p:nvSpPr>
        <p:spPr>
          <a:xfrm>
            <a:off x="1237910" y="860296"/>
            <a:ext cx="5616251" cy="1625060"/>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endParaRPr lang="en-US" sz="2400" dirty="0">
              <a:solidFill>
                <a:srgbClr val="F0F0F0"/>
              </a:solidFill>
              <a:latin typeface="+mn-lt"/>
            </a:endParaRPr>
          </a:p>
        </p:txBody>
      </p:sp>
      <p:grpSp>
        <p:nvGrpSpPr>
          <p:cNvPr id="8" name="Group 7">
            <a:extLst>
              <a:ext uri="{FF2B5EF4-FFF2-40B4-BE49-F238E27FC236}">
                <a16:creationId xmlns:a16="http://schemas.microsoft.com/office/drawing/2014/main" id="{7BF48851-6F31-214B-A444-0B42A7128C5D}"/>
              </a:ext>
            </a:extLst>
          </p:cNvPr>
          <p:cNvGrpSpPr/>
          <p:nvPr/>
        </p:nvGrpSpPr>
        <p:grpSpPr>
          <a:xfrm>
            <a:off x="7027036" y="4041557"/>
            <a:ext cx="5294879" cy="1498175"/>
            <a:chOff x="7619997" y="4913964"/>
            <a:chExt cx="6411792" cy="1498175"/>
          </a:xfrm>
        </p:grpSpPr>
        <p:sp>
          <p:nvSpPr>
            <p:cNvPr id="9" name="TextBox 8">
              <a:extLst>
                <a:ext uri="{FF2B5EF4-FFF2-40B4-BE49-F238E27FC236}">
                  <a16:creationId xmlns:a16="http://schemas.microsoft.com/office/drawing/2014/main" id="{D4B670E9-18F5-7B42-B042-CE0EAFDB0C1F}"/>
                </a:ext>
              </a:extLst>
            </p:cNvPr>
            <p:cNvSpPr txBox="1"/>
            <p:nvPr/>
          </p:nvSpPr>
          <p:spPr>
            <a:xfrm>
              <a:off x="9505498" y="5784275"/>
              <a:ext cx="2640789" cy="627864"/>
            </a:xfrm>
            <a:prstGeom prst="rect">
              <a:avLst/>
            </a:prstGeom>
            <a:noFill/>
          </p:spPr>
          <p:txBody>
            <a:bodyPr wrap="non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New capabilities</a:t>
              </a:r>
            </a:p>
          </p:txBody>
        </p:sp>
        <p:grpSp>
          <p:nvGrpSpPr>
            <p:cNvPr id="10" name="Group 9">
              <a:extLst>
                <a:ext uri="{FF2B5EF4-FFF2-40B4-BE49-F238E27FC236}">
                  <a16:creationId xmlns:a16="http://schemas.microsoft.com/office/drawing/2014/main" id="{773F9553-F9B7-4946-87F7-491322B99222}"/>
                </a:ext>
              </a:extLst>
            </p:cNvPr>
            <p:cNvGrpSpPr/>
            <p:nvPr/>
          </p:nvGrpSpPr>
          <p:grpSpPr>
            <a:xfrm rot="16200000">
              <a:off x="10484261" y="2049700"/>
              <a:ext cx="683264" cy="6411792"/>
              <a:chOff x="4727865" y="1817548"/>
              <a:chExt cx="2059564" cy="5071248"/>
            </a:xfrm>
          </p:grpSpPr>
          <p:grpSp>
            <p:nvGrpSpPr>
              <p:cNvPr id="11" name="Group 10">
                <a:extLst>
                  <a:ext uri="{FF2B5EF4-FFF2-40B4-BE49-F238E27FC236}">
                    <a16:creationId xmlns:a16="http://schemas.microsoft.com/office/drawing/2014/main" id="{159F28C9-F721-424F-8C1C-9D03F93679D7}"/>
                  </a:ext>
                </a:extLst>
              </p:cNvPr>
              <p:cNvGrpSpPr/>
              <p:nvPr/>
            </p:nvGrpSpPr>
            <p:grpSpPr>
              <a:xfrm>
                <a:off x="4727865" y="1817548"/>
                <a:ext cx="2059564" cy="2535625"/>
                <a:chOff x="4727865" y="1817548"/>
                <a:chExt cx="2059564" cy="2535625"/>
              </a:xfrm>
            </p:grpSpPr>
            <p:cxnSp>
              <p:nvCxnSpPr>
                <p:cNvPr id="15" name="Connector: Elbow 27">
                  <a:extLst>
                    <a:ext uri="{FF2B5EF4-FFF2-40B4-BE49-F238E27FC236}">
                      <a16:creationId xmlns:a16="http://schemas.microsoft.com/office/drawing/2014/main" id="{B457D7AF-AC58-EB4B-8BF2-FDB7777D42DF}"/>
                    </a:ext>
                  </a:extLst>
                </p:cNvPr>
                <p:cNvCxnSpPr>
                  <a:cxnSpLocks/>
                </p:cNvCxnSpPr>
                <p:nvPr/>
              </p:nvCxnSpPr>
              <p:spPr>
                <a:xfrm rot="5400000">
                  <a:off x="3943126" y="2602288"/>
                  <a:ext cx="2535624" cy="966145"/>
                </a:xfrm>
                <a:prstGeom prst="bentConnector3">
                  <a:avLst>
                    <a:gd name="adj1" fmla="val 99995"/>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D2AB83-52D6-E84A-92F0-140819D3F8FC}"/>
                    </a:ext>
                  </a:extLst>
                </p:cNvPr>
                <p:cNvCxnSpPr>
                  <a:cxnSpLocks/>
                </p:cNvCxnSpPr>
                <p:nvPr/>
              </p:nvCxnSpPr>
              <p:spPr>
                <a:xfrm>
                  <a:off x="5682503" y="1817548"/>
                  <a:ext cx="110492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A0FE253C-58B2-964B-91AC-38933CC61724}"/>
                  </a:ext>
                </a:extLst>
              </p:cNvPr>
              <p:cNvGrpSpPr/>
              <p:nvPr/>
            </p:nvGrpSpPr>
            <p:grpSpPr>
              <a:xfrm flipV="1">
                <a:off x="4734473" y="4353171"/>
                <a:ext cx="2048410" cy="2535625"/>
                <a:chOff x="4739019" y="1817548"/>
                <a:chExt cx="2048410" cy="2535625"/>
              </a:xfrm>
            </p:grpSpPr>
            <p:cxnSp>
              <p:nvCxnSpPr>
                <p:cNvPr id="13" name="Connector: Elbow 25">
                  <a:extLst>
                    <a:ext uri="{FF2B5EF4-FFF2-40B4-BE49-F238E27FC236}">
                      <a16:creationId xmlns:a16="http://schemas.microsoft.com/office/drawing/2014/main" id="{2A212E39-0C21-694D-B0EF-02D0BE46B0B7}"/>
                    </a:ext>
                  </a:extLst>
                </p:cNvPr>
                <p:cNvCxnSpPr>
                  <a:cxnSpLocks/>
                </p:cNvCxnSpPr>
                <p:nvPr/>
              </p:nvCxnSpPr>
              <p:spPr>
                <a:xfrm rot="5400000">
                  <a:off x="3954279" y="2602289"/>
                  <a:ext cx="2535624" cy="966144"/>
                </a:xfrm>
                <a:prstGeom prst="bentConnector3">
                  <a:avLst>
                    <a:gd name="adj1" fmla="val 99995"/>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7A5DAA6-2F65-F946-A989-0D969E0ED8B0}"/>
                    </a:ext>
                  </a:extLst>
                </p:cNvPr>
                <p:cNvCxnSpPr>
                  <a:cxnSpLocks/>
                </p:cNvCxnSpPr>
                <p:nvPr/>
              </p:nvCxnSpPr>
              <p:spPr>
                <a:xfrm>
                  <a:off x="5682503" y="1817548"/>
                  <a:ext cx="110492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7" name="Group 16">
            <a:extLst>
              <a:ext uri="{FF2B5EF4-FFF2-40B4-BE49-F238E27FC236}">
                <a16:creationId xmlns:a16="http://schemas.microsoft.com/office/drawing/2014/main" id="{A4C19A4B-3AAA-9948-8286-B64FBDAE0C13}"/>
              </a:ext>
            </a:extLst>
          </p:cNvPr>
          <p:cNvGrpSpPr/>
          <p:nvPr/>
        </p:nvGrpSpPr>
        <p:grpSpPr>
          <a:xfrm>
            <a:off x="785697" y="4365956"/>
            <a:ext cx="1199988" cy="1619319"/>
            <a:chOff x="531280" y="4318634"/>
            <a:chExt cx="1199988" cy="1619319"/>
          </a:xfrm>
        </p:grpSpPr>
        <p:sp>
          <p:nvSpPr>
            <p:cNvPr id="18" name="TextBox 17">
              <a:extLst>
                <a:ext uri="{FF2B5EF4-FFF2-40B4-BE49-F238E27FC236}">
                  <a16:creationId xmlns:a16="http://schemas.microsoft.com/office/drawing/2014/main" id="{DCB71E24-0B7B-834E-B077-728FA99AB1BE}"/>
                </a:ext>
              </a:extLst>
            </p:cNvPr>
            <p:cNvSpPr txBox="1"/>
            <p:nvPr/>
          </p:nvSpPr>
          <p:spPr>
            <a:xfrm>
              <a:off x="531280" y="5310089"/>
              <a:ext cx="1198085" cy="627864"/>
            </a:xfrm>
            <a:prstGeom prst="rect">
              <a:avLst/>
            </a:prstGeom>
            <a:noFill/>
          </p:spPr>
          <p:txBody>
            <a:bodyPr wrap="non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Retire</a:t>
              </a:r>
            </a:p>
          </p:txBody>
        </p:sp>
        <p:pic>
          <p:nvPicPr>
            <p:cNvPr id="19" name="Graphic 18">
              <a:extLst>
                <a:ext uri="{FF2B5EF4-FFF2-40B4-BE49-F238E27FC236}">
                  <a16:creationId xmlns:a16="http://schemas.microsoft.com/office/drawing/2014/main" id="{CBE5DD35-2528-9A49-8439-05940384A4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469" y="4318634"/>
              <a:ext cx="1179799" cy="1179799"/>
            </a:xfrm>
            <a:prstGeom prst="rect">
              <a:avLst/>
            </a:prstGeom>
          </p:spPr>
        </p:pic>
      </p:grpSp>
      <p:grpSp>
        <p:nvGrpSpPr>
          <p:cNvPr id="20" name="Group 19">
            <a:extLst>
              <a:ext uri="{FF2B5EF4-FFF2-40B4-BE49-F238E27FC236}">
                <a16:creationId xmlns:a16="http://schemas.microsoft.com/office/drawing/2014/main" id="{360357CE-BAEF-1943-928C-A5EFDC95C905}"/>
              </a:ext>
            </a:extLst>
          </p:cNvPr>
          <p:cNvGrpSpPr/>
          <p:nvPr/>
        </p:nvGrpSpPr>
        <p:grpSpPr>
          <a:xfrm>
            <a:off x="10372439" y="1256846"/>
            <a:ext cx="2065309" cy="1686858"/>
            <a:chOff x="12479203" y="1502896"/>
            <a:chExt cx="2065309" cy="1686858"/>
          </a:xfrm>
        </p:grpSpPr>
        <p:sp>
          <p:nvSpPr>
            <p:cNvPr id="21" name="TextBox 20">
              <a:extLst>
                <a:ext uri="{FF2B5EF4-FFF2-40B4-BE49-F238E27FC236}">
                  <a16:creationId xmlns:a16="http://schemas.microsoft.com/office/drawing/2014/main" id="{2900E135-5E03-2341-B385-7B4EA55062FE}"/>
                </a:ext>
              </a:extLst>
            </p:cNvPr>
            <p:cNvSpPr txBox="1"/>
            <p:nvPr/>
          </p:nvSpPr>
          <p:spPr>
            <a:xfrm>
              <a:off x="12479203" y="2561890"/>
              <a:ext cx="2065309" cy="627864"/>
            </a:xfrm>
            <a:prstGeom prst="rect">
              <a:avLst/>
            </a:prstGeom>
            <a:noFill/>
          </p:spPr>
          <p:txBody>
            <a:bodyPr wrap="non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Re-architect</a:t>
              </a:r>
            </a:p>
          </p:txBody>
        </p:sp>
        <p:pic>
          <p:nvPicPr>
            <p:cNvPr id="22" name="Graphic 21">
              <a:extLst>
                <a:ext uri="{FF2B5EF4-FFF2-40B4-BE49-F238E27FC236}">
                  <a16:creationId xmlns:a16="http://schemas.microsoft.com/office/drawing/2014/main" id="{348F2D45-EA65-5A44-A8CD-46AF283C45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21958" y="1502896"/>
              <a:ext cx="1179799" cy="1179799"/>
            </a:xfrm>
            <a:prstGeom prst="rect">
              <a:avLst/>
            </a:prstGeom>
          </p:spPr>
        </p:pic>
      </p:grpSp>
      <p:grpSp>
        <p:nvGrpSpPr>
          <p:cNvPr id="23" name="Group 22">
            <a:extLst>
              <a:ext uri="{FF2B5EF4-FFF2-40B4-BE49-F238E27FC236}">
                <a16:creationId xmlns:a16="http://schemas.microsoft.com/office/drawing/2014/main" id="{C3193FE4-82A6-6C42-AF57-AAA7AB7F7EC3}"/>
              </a:ext>
            </a:extLst>
          </p:cNvPr>
          <p:cNvGrpSpPr/>
          <p:nvPr/>
        </p:nvGrpSpPr>
        <p:grpSpPr>
          <a:xfrm>
            <a:off x="8474555" y="1774046"/>
            <a:ext cx="2076531" cy="1604452"/>
            <a:chOff x="10425598" y="1972186"/>
            <a:chExt cx="2076531" cy="1604452"/>
          </a:xfrm>
        </p:grpSpPr>
        <p:sp>
          <p:nvSpPr>
            <p:cNvPr id="24" name="TextBox 23">
              <a:extLst>
                <a:ext uri="{FF2B5EF4-FFF2-40B4-BE49-F238E27FC236}">
                  <a16:creationId xmlns:a16="http://schemas.microsoft.com/office/drawing/2014/main" id="{CF2ABF2A-0824-F54A-BBB0-5042E3647136}"/>
                </a:ext>
              </a:extLst>
            </p:cNvPr>
            <p:cNvSpPr txBox="1"/>
            <p:nvPr/>
          </p:nvSpPr>
          <p:spPr>
            <a:xfrm>
              <a:off x="10425598" y="2948774"/>
              <a:ext cx="2076531" cy="627864"/>
            </a:xfrm>
            <a:prstGeom prst="rect">
              <a:avLst/>
            </a:prstGeom>
            <a:noFill/>
          </p:spPr>
          <p:txBody>
            <a:bodyPr wrap="non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Re-platform</a:t>
              </a:r>
            </a:p>
          </p:txBody>
        </p:sp>
        <p:pic>
          <p:nvPicPr>
            <p:cNvPr id="25" name="Graphic 24">
              <a:extLst>
                <a:ext uri="{FF2B5EF4-FFF2-40B4-BE49-F238E27FC236}">
                  <a16:creationId xmlns:a16="http://schemas.microsoft.com/office/drawing/2014/main" id="{28CD9FDE-AA94-FE48-A2EF-71FB23DB64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73964" y="1972186"/>
              <a:ext cx="1179799" cy="1179799"/>
            </a:xfrm>
            <a:prstGeom prst="rect">
              <a:avLst/>
            </a:prstGeom>
          </p:spPr>
        </p:pic>
      </p:grpSp>
      <p:grpSp>
        <p:nvGrpSpPr>
          <p:cNvPr id="26" name="Group 25">
            <a:extLst>
              <a:ext uri="{FF2B5EF4-FFF2-40B4-BE49-F238E27FC236}">
                <a16:creationId xmlns:a16="http://schemas.microsoft.com/office/drawing/2014/main" id="{34AC5886-C90E-0842-8DE5-5877E3673671}"/>
              </a:ext>
            </a:extLst>
          </p:cNvPr>
          <p:cNvGrpSpPr/>
          <p:nvPr/>
        </p:nvGrpSpPr>
        <p:grpSpPr>
          <a:xfrm>
            <a:off x="6893936" y="2342626"/>
            <a:ext cx="1452962" cy="1616058"/>
            <a:chOff x="8665361" y="2441476"/>
            <a:chExt cx="1452962" cy="1616058"/>
          </a:xfrm>
        </p:grpSpPr>
        <p:sp>
          <p:nvSpPr>
            <p:cNvPr id="27" name="TextBox 26">
              <a:extLst>
                <a:ext uri="{FF2B5EF4-FFF2-40B4-BE49-F238E27FC236}">
                  <a16:creationId xmlns:a16="http://schemas.microsoft.com/office/drawing/2014/main" id="{1593E37D-8976-6745-891C-8D8F9966F571}"/>
                </a:ext>
              </a:extLst>
            </p:cNvPr>
            <p:cNvSpPr txBox="1"/>
            <p:nvPr/>
          </p:nvSpPr>
          <p:spPr>
            <a:xfrm>
              <a:off x="8665361" y="3429670"/>
              <a:ext cx="1452962" cy="627864"/>
            </a:xfrm>
            <a:prstGeom prst="rect">
              <a:avLst/>
            </a:prstGeom>
            <a:noFill/>
          </p:spPr>
          <p:txBody>
            <a:bodyPr wrap="non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Re-host</a:t>
              </a:r>
            </a:p>
          </p:txBody>
        </p:sp>
        <p:pic>
          <p:nvPicPr>
            <p:cNvPr id="28" name="Graphic 27">
              <a:extLst>
                <a:ext uri="{FF2B5EF4-FFF2-40B4-BE49-F238E27FC236}">
                  <a16:creationId xmlns:a16="http://schemas.microsoft.com/office/drawing/2014/main" id="{D7CB5471-B14A-D04A-B963-1CF457DEFC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98461" y="2441476"/>
              <a:ext cx="1179799" cy="1179799"/>
            </a:xfrm>
            <a:prstGeom prst="rect">
              <a:avLst/>
            </a:prstGeom>
          </p:spPr>
        </p:pic>
      </p:grpSp>
      <p:grpSp>
        <p:nvGrpSpPr>
          <p:cNvPr id="32" name="Group 31">
            <a:extLst>
              <a:ext uri="{FF2B5EF4-FFF2-40B4-BE49-F238E27FC236}">
                <a16:creationId xmlns:a16="http://schemas.microsoft.com/office/drawing/2014/main" id="{1EB7D0D5-69FE-B642-A859-3F6337D5EEB2}"/>
              </a:ext>
            </a:extLst>
          </p:cNvPr>
          <p:cNvGrpSpPr/>
          <p:nvPr/>
        </p:nvGrpSpPr>
        <p:grpSpPr>
          <a:xfrm>
            <a:off x="2627116" y="3671088"/>
            <a:ext cx="1262205" cy="1619582"/>
            <a:chOff x="2569868" y="3849346"/>
            <a:chExt cx="1262205" cy="1619582"/>
          </a:xfrm>
        </p:grpSpPr>
        <p:sp>
          <p:nvSpPr>
            <p:cNvPr id="33" name="TextBox 32">
              <a:extLst>
                <a:ext uri="{FF2B5EF4-FFF2-40B4-BE49-F238E27FC236}">
                  <a16:creationId xmlns:a16="http://schemas.microsoft.com/office/drawing/2014/main" id="{8806440E-2D0E-DF42-8344-5E7B23C09B23}"/>
                </a:ext>
              </a:extLst>
            </p:cNvPr>
            <p:cNvSpPr txBox="1"/>
            <p:nvPr/>
          </p:nvSpPr>
          <p:spPr>
            <a:xfrm>
              <a:off x="2569868" y="4841064"/>
              <a:ext cx="1262205" cy="627864"/>
            </a:xfrm>
            <a:prstGeom prst="rect">
              <a:avLst/>
            </a:prstGeom>
            <a:noFill/>
          </p:spPr>
          <p:txBody>
            <a:bodyPr wrap="non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Retain</a:t>
              </a:r>
            </a:p>
          </p:txBody>
        </p:sp>
        <p:pic>
          <p:nvPicPr>
            <p:cNvPr id="34" name="Graphic 33">
              <a:extLst>
                <a:ext uri="{FF2B5EF4-FFF2-40B4-BE49-F238E27FC236}">
                  <a16:creationId xmlns:a16="http://schemas.microsoft.com/office/drawing/2014/main" id="{16676F47-2EA6-CC45-AC68-5F91933F6F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13217" y="3849346"/>
              <a:ext cx="1179799" cy="1179799"/>
            </a:xfrm>
            <a:prstGeom prst="rect">
              <a:avLst/>
            </a:prstGeom>
          </p:spPr>
        </p:pic>
      </p:grpSp>
      <p:sp>
        <p:nvSpPr>
          <p:cNvPr id="35" name="Rectangle 34">
            <a:extLst>
              <a:ext uri="{FF2B5EF4-FFF2-40B4-BE49-F238E27FC236}">
                <a16:creationId xmlns:a16="http://schemas.microsoft.com/office/drawing/2014/main" id="{075F6B64-D83F-2A4E-920E-DD61A7B60A26}"/>
              </a:ext>
            </a:extLst>
          </p:cNvPr>
          <p:cNvSpPr/>
          <p:nvPr/>
        </p:nvSpPr>
        <p:spPr>
          <a:xfrm>
            <a:off x="6139792" y="6223885"/>
            <a:ext cx="4225837" cy="646331"/>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282828"/>
                </a:solidFill>
                <a:effectLst/>
                <a:uLnTx/>
                <a:uFillTx/>
                <a:latin typeface="Amazon Ember"/>
                <a:ea typeface="Segoe UI" pitchFamily="34" charset="0"/>
                <a:cs typeface="Segoe UI" pitchFamily="34" charset="0"/>
              </a:rPr>
              <a:t>Value to business</a:t>
            </a:r>
          </a:p>
        </p:txBody>
      </p:sp>
      <p:grpSp>
        <p:nvGrpSpPr>
          <p:cNvPr id="36" name="Group 35">
            <a:extLst>
              <a:ext uri="{FF2B5EF4-FFF2-40B4-BE49-F238E27FC236}">
                <a16:creationId xmlns:a16="http://schemas.microsoft.com/office/drawing/2014/main" id="{C2E97CD3-019C-6145-905A-93F5603C3106}"/>
              </a:ext>
            </a:extLst>
          </p:cNvPr>
          <p:cNvGrpSpPr/>
          <p:nvPr/>
        </p:nvGrpSpPr>
        <p:grpSpPr>
          <a:xfrm>
            <a:off x="4393008" y="3044733"/>
            <a:ext cx="1978747" cy="1618973"/>
            <a:chOff x="6326213" y="2910766"/>
            <a:chExt cx="1978747" cy="1618973"/>
          </a:xfrm>
        </p:grpSpPr>
        <p:sp>
          <p:nvSpPr>
            <p:cNvPr id="37" name="TextBox 36">
              <a:extLst>
                <a:ext uri="{FF2B5EF4-FFF2-40B4-BE49-F238E27FC236}">
                  <a16:creationId xmlns:a16="http://schemas.microsoft.com/office/drawing/2014/main" id="{5CF2D6B1-3A16-F94E-BCA5-D0AF7A37306B}"/>
                </a:ext>
              </a:extLst>
            </p:cNvPr>
            <p:cNvSpPr txBox="1"/>
            <p:nvPr/>
          </p:nvSpPr>
          <p:spPr>
            <a:xfrm>
              <a:off x="6326213" y="3901875"/>
              <a:ext cx="1978747" cy="627864"/>
            </a:xfrm>
            <a:prstGeom prst="rect">
              <a:avLst/>
            </a:prstGeom>
            <a:noFill/>
          </p:spPr>
          <p:txBody>
            <a:bodyPr wrap="non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Repurchase</a:t>
              </a:r>
            </a:p>
          </p:txBody>
        </p:sp>
        <p:pic>
          <p:nvPicPr>
            <p:cNvPr id="38" name="Graphic 37">
              <a:extLst>
                <a:ext uri="{FF2B5EF4-FFF2-40B4-BE49-F238E27FC236}">
                  <a16:creationId xmlns:a16="http://schemas.microsoft.com/office/drawing/2014/main" id="{D78CB553-6402-D04B-AA02-26A368364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36713" y="2910766"/>
              <a:ext cx="1179799" cy="1179799"/>
            </a:xfrm>
            <a:prstGeom prst="rect">
              <a:avLst/>
            </a:prstGeom>
          </p:spPr>
        </p:pic>
      </p:grpSp>
    </p:spTree>
    <p:extLst>
      <p:ext uri="{BB962C8B-B14F-4D97-AF65-F5344CB8AC3E}">
        <p14:creationId xmlns:p14="http://schemas.microsoft.com/office/powerpoint/2010/main" val="33254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nodeType="withEffect">
                                  <p:stCondLst>
                                    <p:cond delay="0"/>
                                  </p:stCondLst>
                                  <p:childTnLst>
                                    <p:animMotion origin="layout" path="M -2.60417E-6 -1.85185E-6 L -2.60417E-6 0.09317 " pathEditMode="relative" rAng="0" ptsTypes="AA">
                                      <p:cBhvr>
                                        <p:cTn id="9" dur="250" spd="-100000" fill="hold"/>
                                        <p:tgtEl>
                                          <p:spTgt spid="17"/>
                                        </p:tgtEl>
                                        <p:attrNameLst>
                                          <p:attrName>ppt_x</p:attrName>
                                          <p:attrName>ppt_y</p:attrName>
                                        </p:attrNameLst>
                                      </p:cBhvr>
                                      <p:rCtr x="0" y="4649"/>
                                    </p:animMotion>
                                  </p:childTnLst>
                                </p:cTn>
                              </p:par>
                              <p:par>
                                <p:cTn id="10" presetID="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500" fill="hold"/>
                                        <p:tgtEl>
                                          <p:spTgt spid="6"/>
                                        </p:tgtEl>
                                        <p:attrNameLst>
                                          <p:attrName>ppt_x</p:attrName>
                                        </p:attrNameLst>
                                      </p:cBhvr>
                                      <p:tavLst>
                                        <p:tav tm="0">
                                          <p:val>
                                            <p:strVal val="0-#ppt_w/2"/>
                                          </p:val>
                                        </p:tav>
                                        <p:tav tm="100000">
                                          <p:val>
                                            <p:strVal val="#ppt_x"/>
                                          </p:val>
                                        </p:tav>
                                      </p:tavLst>
                                    </p:anim>
                                    <p:anim calcmode="lin" valueType="num">
                                      <p:cBhvr additive="base">
                                        <p:cTn id="13" dur="15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2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par>
                                <p:cTn id="17" presetID="42" presetClass="path" presetSubtype="0" decel="100000" fill="hold" nodeType="withEffect">
                                  <p:stCondLst>
                                    <p:cond delay="200"/>
                                  </p:stCondLst>
                                  <p:childTnLst>
                                    <p:animMotion origin="layout" path="M -2.60417E-6 -1.85185E-6 L -2.60417E-6 0.09317 " pathEditMode="relative" rAng="0" ptsTypes="AA">
                                      <p:cBhvr>
                                        <p:cTn id="18" dur="250" spd="-100000" fill="hold"/>
                                        <p:tgtEl>
                                          <p:spTgt spid="32"/>
                                        </p:tgtEl>
                                        <p:attrNameLst>
                                          <p:attrName>ppt_x</p:attrName>
                                          <p:attrName>ppt_y</p:attrName>
                                        </p:attrNameLst>
                                      </p:cBhvr>
                                      <p:rCtr x="0" y="4649"/>
                                    </p:animMotion>
                                  </p:childTnLst>
                                </p:cTn>
                              </p:par>
                              <p:par>
                                <p:cTn id="19" presetID="10" presetClass="entr" presetSubtype="0" fill="hold" nodeType="withEffect">
                                  <p:stCondLst>
                                    <p:cond delay="6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250"/>
                                        <p:tgtEl>
                                          <p:spTgt spid="36"/>
                                        </p:tgtEl>
                                      </p:cBhvr>
                                    </p:animEffect>
                                  </p:childTnLst>
                                </p:cTn>
                              </p:par>
                              <p:par>
                                <p:cTn id="22" presetID="42" presetClass="path" presetSubtype="0" decel="100000" fill="hold" nodeType="withEffect">
                                  <p:stCondLst>
                                    <p:cond delay="600"/>
                                  </p:stCondLst>
                                  <p:childTnLst>
                                    <p:animMotion origin="layout" path="M -2.60417E-6 -1.85185E-6 L -2.60417E-6 0.09317 " pathEditMode="relative" rAng="0" ptsTypes="AA">
                                      <p:cBhvr>
                                        <p:cTn id="23" dur="250" spd="-100000" fill="hold"/>
                                        <p:tgtEl>
                                          <p:spTgt spid="36"/>
                                        </p:tgtEl>
                                        <p:attrNameLst>
                                          <p:attrName>ppt_x</p:attrName>
                                          <p:attrName>ppt_y</p:attrName>
                                        </p:attrNameLst>
                                      </p:cBhvr>
                                      <p:rCtr x="0" y="4649"/>
                                    </p:animMotion>
                                  </p:childTnLst>
                                </p:cTn>
                              </p:par>
                              <p:par>
                                <p:cTn id="24" presetID="10" presetClass="entr" presetSubtype="0" fill="hold" nodeType="withEffect">
                                  <p:stCondLst>
                                    <p:cond delay="80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par>
                                <p:cTn id="27" presetID="42" presetClass="path" presetSubtype="0" decel="100000" fill="hold" nodeType="withEffect">
                                  <p:stCondLst>
                                    <p:cond delay="800"/>
                                  </p:stCondLst>
                                  <p:childTnLst>
                                    <p:animMotion origin="layout" path="M -2.60417E-6 -1.85185E-6 L -2.60417E-6 0.09317 " pathEditMode="relative" rAng="0" ptsTypes="AA">
                                      <p:cBhvr>
                                        <p:cTn id="28" dur="200" spd="-100000" fill="hold"/>
                                        <p:tgtEl>
                                          <p:spTgt spid="26"/>
                                        </p:tgtEl>
                                        <p:attrNameLst>
                                          <p:attrName>ppt_x</p:attrName>
                                          <p:attrName>ppt_y</p:attrName>
                                        </p:attrNameLst>
                                      </p:cBhvr>
                                      <p:rCtr x="0" y="4649"/>
                                    </p:animMotion>
                                  </p:childTnLst>
                                </p:cTn>
                              </p:par>
                              <p:par>
                                <p:cTn id="29" presetID="10" presetClass="entr" presetSubtype="0" fill="hold" nodeType="withEffect">
                                  <p:stCondLst>
                                    <p:cond delay="10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par>
                                <p:cTn id="32" presetID="42" presetClass="path" presetSubtype="0" decel="100000" fill="hold" nodeType="withEffect">
                                  <p:stCondLst>
                                    <p:cond delay="1000"/>
                                  </p:stCondLst>
                                  <p:childTnLst>
                                    <p:animMotion origin="layout" path="M -2.60417E-6 -1.85185E-6 L -2.60417E-6 0.09317 " pathEditMode="relative" rAng="0" ptsTypes="AA">
                                      <p:cBhvr>
                                        <p:cTn id="33" dur="250" spd="-100000" fill="hold"/>
                                        <p:tgtEl>
                                          <p:spTgt spid="23"/>
                                        </p:tgtEl>
                                        <p:attrNameLst>
                                          <p:attrName>ppt_x</p:attrName>
                                          <p:attrName>ppt_y</p:attrName>
                                        </p:attrNameLst>
                                      </p:cBhvr>
                                      <p:rCtr x="0" y="4649"/>
                                    </p:animMotion>
                                  </p:childTnLst>
                                </p:cTn>
                              </p:par>
                              <p:par>
                                <p:cTn id="34" presetID="10" presetClass="entr" presetSubtype="0" fill="hold" nodeType="withEffect">
                                  <p:stCondLst>
                                    <p:cond delay="125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50"/>
                                        <p:tgtEl>
                                          <p:spTgt spid="20"/>
                                        </p:tgtEl>
                                      </p:cBhvr>
                                    </p:animEffect>
                                  </p:childTnLst>
                                </p:cTn>
                              </p:par>
                              <p:par>
                                <p:cTn id="37" presetID="42" presetClass="path" presetSubtype="0" decel="100000" fill="hold" nodeType="withEffect">
                                  <p:stCondLst>
                                    <p:cond delay="1250"/>
                                  </p:stCondLst>
                                  <p:childTnLst>
                                    <p:animMotion origin="layout" path="M -2.60417E-6 -1.85185E-6 L -2.60417E-6 0.09317 " pathEditMode="relative" rAng="0" ptsTypes="AA">
                                      <p:cBhvr>
                                        <p:cTn id="38" dur="250" spd="-100000" fill="hold"/>
                                        <p:tgtEl>
                                          <p:spTgt spid="20"/>
                                        </p:tgtEl>
                                        <p:attrNameLst>
                                          <p:attrName>ppt_x</p:attrName>
                                          <p:attrName>ppt_y</p:attrName>
                                        </p:attrNameLst>
                                      </p:cBhvr>
                                      <p:rCtr x="0" y="4649"/>
                                    </p:animMotion>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6AEB5AC-7ABD-7340-941E-D22463468B84}"/>
              </a:ext>
            </a:extLst>
          </p:cNvPr>
          <p:cNvSpPr>
            <a:spLocks noGrp="1"/>
          </p:cNvSpPr>
          <p:nvPr>
            <p:ph type="title"/>
          </p:nvPr>
        </p:nvSpPr>
        <p:spPr/>
        <p:txBody>
          <a:bodyPr/>
          <a:lstStyle/>
          <a:p>
            <a:r>
              <a:rPr lang="en-US" dirty="0"/>
              <a:t>Modernization</a:t>
            </a:r>
            <a:br>
              <a:rPr lang="en-GB" dirty="0"/>
            </a:br>
            <a:endParaRPr lang="en-US" dirty="0"/>
          </a:p>
        </p:txBody>
      </p:sp>
      <p:sp>
        <p:nvSpPr>
          <p:cNvPr id="3" name="Content Placeholder 2">
            <a:extLst>
              <a:ext uri="{FF2B5EF4-FFF2-40B4-BE49-F238E27FC236}">
                <a16:creationId xmlns:a16="http://schemas.microsoft.com/office/drawing/2014/main" id="{ABFF1B2E-1418-F246-9638-AF334F7B6526}"/>
              </a:ext>
            </a:extLst>
          </p:cNvPr>
          <p:cNvSpPr>
            <a:spLocks noGrp="1"/>
          </p:cNvSpPr>
          <p:nvPr>
            <p:ph type="body" sz="quarter" idx="4294967295"/>
          </p:nvPr>
        </p:nvSpPr>
        <p:spPr/>
        <p:txBody>
          <a:bodyPr/>
          <a:lstStyle/>
          <a:p>
            <a:r>
              <a:rPr lang="en-US" dirty="0"/>
              <a:t>Why </a:t>
            </a:r>
            <a:r>
              <a:rPr lang="en-US" dirty="0" err="1"/>
              <a:t>replatform</a:t>
            </a:r>
            <a:r>
              <a:rPr lang="en-US" dirty="0"/>
              <a:t>?</a:t>
            </a:r>
          </a:p>
        </p:txBody>
      </p:sp>
      <p:sp>
        <p:nvSpPr>
          <p:cNvPr id="8" name="TextBox 7">
            <a:extLst>
              <a:ext uri="{FF2B5EF4-FFF2-40B4-BE49-F238E27FC236}">
                <a16:creationId xmlns:a16="http://schemas.microsoft.com/office/drawing/2014/main" id="{9A20B3BA-0631-5A49-86B2-BC1E1641B069}"/>
              </a:ext>
            </a:extLst>
          </p:cNvPr>
          <p:cNvSpPr txBox="1"/>
          <p:nvPr/>
        </p:nvSpPr>
        <p:spPr>
          <a:xfrm>
            <a:off x="548639" y="2734422"/>
            <a:ext cx="12388648" cy="2760756"/>
          </a:xfrm>
          <a:prstGeom prst="rect">
            <a:avLst/>
          </a:prstGeom>
          <a:noFill/>
        </p:spPr>
        <p:txBody>
          <a:bodyPr wrap="non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s-ES_tradnl" sz="3200" dirty="0" err="1">
                <a:gradFill>
                  <a:gsLst>
                    <a:gs pos="2917">
                      <a:schemeClr val="tx1"/>
                    </a:gs>
                    <a:gs pos="30000">
                      <a:schemeClr val="tx1"/>
                    </a:gs>
                  </a:gsLst>
                  <a:lin ang="5400000" scaled="0"/>
                </a:gradFill>
              </a:rPr>
              <a:t>Let</a:t>
            </a:r>
            <a:r>
              <a:rPr lang="es-ES_tradnl" sz="3200" dirty="0">
                <a:gradFill>
                  <a:gsLst>
                    <a:gs pos="2917">
                      <a:schemeClr val="tx1"/>
                    </a:gs>
                    <a:gs pos="30000">
                      <a:schemeClr val="tx1"/>
                    </a:gs>
                  </a:gsLst>
                  <a:lin ang="5400000" scaled="0"/>
                </a:gradFill>
              </a:rPr>
              <a:t> cloud be cloud</a:t>
            </a:r>
          </a:p>
          <a:p>
            <a:pPr marL="457200" indent="-457200">
              <a:lnSpc>
                <a:spcPct val="90000"/>
              </a:lnSpc>
              <a:spcAft>
                <a:spcPts val="1800"/>
              </a:spcAft>
              <a:buFont typeface="Arial" panose="020B0604020202020204" pitchFamily="34" charset="0"/>
              <a:buChar char="•"/>
            </a:pPr>
            <a:r>
              <a:rPr lang="es-ES_tradnl" sz="3200" dirty="0" err="1">
                <a:gradFill>
                  <a:gsLst>
                    <a:gs pos="2917">
                      <a:schemeClr val="tx1"/>
                    </a:gs>
                    <a:gs pos="30000">
                      <a:schemeClr val="tx1"/>
                    </a:gs>
                  </a:gsLst>
                  <a:lin ang="5400000" scaled="0"/>
                </a:gradFill>
              </a:rPr>
              <a:t>Start</a:t>
            </a:r>
            <a:r>
              <a:rPr lang="es-ES_tradnl" sz="3200" dirty="0">
                <a:gradFill>
                  <a:gsLst>
                    <a:gs pos="2917">
                      <a:schemeClr val="tx1"/>
                    </a:gs>
                    <a:gs pos="30000">
                      <a:schemeClr val="tx1"/>
                    </a:gs>
                  </a:gsLst>
                  <a:lin ang="5400000" scaled="0"/>
                </a:gradFill>
              </a:rPr>
              <a:t> small towards your end goals</a:t>
            </a:r>
          </a:p>
          <a:p>
            <a:pPr marL="457200" indent="-457200">
              <a:lnSpc>
                <a:spcPct val="90000"/>
              </a:lnSpc>
              <a:spcAft>
                <a:spcPts val="1800"/>
              </a:spcAft>
              <a:buFont typeface="Arial" panose="020B0604020202020204" pitchFamily="34" charset="0"/>
              <a:buChar char="•"/>
            </a:pPr>
            <a:r>
              <a:rPr lang="es-ES_tradnl" sz="3200" dirty="0" err="1">
                <a:gradFill>
                  <a:gsLst>
                    <a:gs pos="2917">
                      <a:schemeClr val="tx1"/>
                    </a:gs>
                    <a:gs pos="30000">
                      <a:schemeClr val="tx1"/>
                    </a:gs>
                  </a:gsLst>
                  <a:lin ang="5400000" scaled="0"/>
                </a:gradFill>
              </a:rPr>
              <a:t>Find</a:t>
            </a:r>
            <a:r>
              <a:rPr lang="es-ES_tradnl" sz="3200" dirty="0">
                <a:gradFill>
                  <a:gsLst>
                    <a:gs pos="2917">
                      <a:schemeClr val="tx1"/>
                    </a:gs>
                    <a:gs pos="30000">
                      <a:schemeClr val="tx1"/>
                    </a:gs>
                  </a:gsLst>
                  <a:lin ang="5400000" scaled="0"/>
                </a:gradFill>
              </a:rPr>
              <a:t> different approaches to decouple/strangle your monolith</a:t>
            </a:r>
          </a:p>
          <a:p>
            <a:pPr marL="457200" indent="-457200">
              <a:lnSpc>
                <a:spcPct val="90000"/>
              </a:lnSpc>
              <a:spcAft>
                <a:spcPts val="1800"/>
              </a:spcAft>
              <a:buFont typeface="Arial" panose="020B0604020202020204" pitchFamily="34" charset="0"/>
              <a:buChar char="•"/>
            </a:pPr>
            <a:r>
              <a:rPr lang="es-ES_tradnl" sz="3200" dirty="0" err="1">
                <a:gradFill>
                  <a:gsLst>
                    <a:gs pos="2917">
                      <a:schemeClr val="tx1"/>
                    </a:gs>
                    <a:gs pos="30000">
                      <a:schemeClr val="tx1"/>
                    </a:gs>
                  </a:gsLst>
                  <a:lin ang="5400000" scaled="0"/>
                </a:gradFill>
              </a:rPr>
              <a:t>Leverage</a:t>
            </a:r>
            <a:r>
              <a:rPr lang="es-ES_tradnl" sz="3200" dirty="0">
                <a:gradFill>
                  <a:gsLst>
                    <a:gs pos="2917">
                      <a:schemeClr val="tx1"/>
                    </a:gs>
                    <a:gs pos="30000">
                      <a:schemeClr val="tx1"/>
                    </a:gs>
                  </a:gsLst>
                  <a:lin ang="5400000" scaled="0"/>
                </a:gradFill>
              </a:rPr>
              <a:t> managed services</a:t>
            </a:r>
          </a:p>
        </p:txBody>
      </p:sp>
    </p:spTree>
    <p:extLst>
      <p:ext uri="{BB962C8B-B14F-4D97-AF65-F5344CB8AC3E}">
        <p14:creationId xmlns:p14="http://schemas.microsoft.com/office/powerpoint/2010/main" val="18661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A20B3BA-0631-5A49-86B2-BC1E1641B069}"/>
              </a:ext>
            </a:extLst>
          </p:cNvPr>
          <p:cNvSpPr txBox="1"/>
          <p:nvPr/>
        </p:nvSpPr>
        <p:spPr>
          <a:xfrm>
            <a:off x="548640" y="2193312"/>
            <a:ext cx="11191205" cy="3842975"/>
          </a:xfrm>
          <a:prstGeom prst="rect">
            <a:avLst/>
          </a:prstGeom>
          <a:noFill/>
        </p:spPr>
        <p:txBody>
          <a:bodyPr wrap="non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dirty="0"/>
              <a:t>Analyze the application</a:t>
            </a:r>
          </a:p>
          <a:p>
            <a:pPr marL="457200" indent="-457200">
              <a:lnSpc>
                <a:spcPct val="90000"/>
              </a:lnSpc>
              <a:spcAft>
                <a:spcPts val="1800"/>
              </a:spcAft>
              <a:buFont typeface="Arial" panose="020B0604020202020204" pitchFamily="34" charset="0"/>
              <a:buChar char="•"/>
            </a:pPr>
            <a:r>
              <a:rPr lang="en-US" dirty="0"/>
              <a:t>Model the application to captures its components</a:t>
            </a:r>
          </a:p>
          <a:p>
            <a:pPr marL="457200" indent="-457200">
              <a:lnSpc>
                <a:spcPct val="90000"/>
              </a:lnSpc>
              <a:spcAft>
                <a:spcPts val="1800"/>
              </a:spcAft>
              <a:buFont typeface="Arial" panose="020B0604020202020204" pitchFamily="34" charset="0"/>
              <a:buChar char="•"/>
            </a:pPr>
            <a:r>
              <a:rPr lang="en-US" dirty="0"/>
              <a:t>Shape a selection of the components to use managed services</a:t>
            </a:r>
          </a:p>
          <a:p>
            <a:pPr marL="457200" indent="-457200">
              <a:lnSpc>
                <a:spcPct val="90000"/>
              </a:lnSpc>
              <a:spcAft>
                <a:spcPts val="1800"/>
              </a:spcAft>
              <a:buFont typeface="Arial" panose="020B0604020202020204" pitchFamily="34" charset="0"/>
              <a:buChar char="•"/>
            </a:pPr>
            <a:r>
              <a:rPr lang="en-US" dirty="0"/>
              <a:t>Deploy the modelled application </a:t>
            </a:r>
          </a:p>
          <a:p>
            <a:pPr marL="457200" indent="-457200">
              <a:lnSpc>
                <a:spcPct val="90000"/>
              </a:lnSpc>
              <a:spcAft>
                <a:spcPts val="1800"/>
              </a:spcAft>
              <a:buFont typeface="Arial" panose="020B0604020202020204" pitchFamily="34" charset="0"/>
              <a:buChar char="•"/>
            </a:pPr>
            <a:r>
              <a:rPr lang="en-US" dirty="0"/>
              <a:t>Test the deployed application</a:t>
            </a:r>
          </a:p>
          <a:p>
            <a:pPr marL="457200" indent="-457200">
              <a:lnSpc>
                <a:spcPct val="90000"/>
              </a:lnSpc>
              <a:spcAft>
                <a:spcPts val="1800"/>
              </a:spcAft>
              <a:buFont typeface="Arial" panose="020B0604020202020204" pitchFamily="34" charset="0"/>
              <a:buChar char="•"/>
            </a:pPr>
            <a:r>
              <a:rPr lang="en-US" dirty="0"/>
              <a:t>Transition</a:t>
            </a:r>
          </a:p>
        </p:txBody>
      </p:sp>
      <p:sp>
        <p:nvSpPr>
          <p:cNvPr id="2" name="Title 1">
            <a:extLst>
              <a:ext uri="{FF2B5EF4-FFF2-40B4-BE49-F238E27FC236}">
                <a16:creationId xmlns:a16="http://schemas.microsoft.com/office/drawing/2014/main" id="{A7C2713F-A078-BB4E-81AD-0A74A8BE483E}"/>
              </a:ext>
            </a:extLst>
          </p:cNvPr>
          <p:cNvSpPr>
            <a:spLocks noGrp="1"/>
          </p:cNvSpPr>
          <p:nvPr>
            <p:ph type="title"/>
          </p:nvPr>
        </p:nvSpPr>
        <p:spPr/>
        <p:txBody>
          <a:bodyPr/>
          <a:lstStyle/>
          <a:p>
            <a:r>
              <a:rPr lang="en-US" dirty="0" err="1"/>
              <a:t>Replatforming</a:t>
            </a:r>
            <a:r>
              <a:rPr lang="en-US" dirty="0"/>
              <a:t> steps</a:t>
            </a:r>
            <a:br>
              <a:rPr lang="en-US" dirty="0"/>
            </a:br>
            <a:endParaRPr lang="en-US" dirty="0"/>
          </a:p>
        </p:txBody>
      </p:sp>
    </p:spTree>
    <p:extLst>
      <p:ext uri="{BB962C8B-B14F-4D97-AF65-F5344CB8AC3E}">
        <p14:creationId xmlns:p14="http://schemas.microsoft.com/office/powerpoint/2010/main" val="3920180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5318E1-47E5-D943-907E-448417C646B1}"/>
              </a:ext>
            </a:extLst>
          </p:cNvPr>
          <p:cNvSpPr txBox="1"/>
          <p:nvPr/>
        </p:nvSpPr>
        <p:spPr>
          <a:xfrm>
            <a:off x="548640" y="2397407"/>
            <a:ext cx="7300717" cy="3434786"/>
          </a:xfrm>
          <a:prstGeom prst="rect">
            <a:avLst/>
          </a:prstGeom>
          <a:noFill/>
        </p:spPr>
        <p:txBody>
          <a:bodyPr wrap="non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s-ES_tradnl" sz="3200" dirty="0">
                <a:gradFill>
                  <a:gsLst>
                    <a:gs pos="2917">
                      <a:schemeClr val="tx1"/>
                    </a:gs>
                    <a:gs pos="30000">
                      <a:schemeClr val="tx1"/>
                    </a:gs>
                  </a:gsLst>
                  <a:lin ang="5400000" scaled="0"/>
                </a:gradFill>
              </a:rPr>
              <a:t>Amazon </a:t>
            </a:r>
            <a:r>
              <a:rPr lang="es-ES_tradnl" sz="3200" dirty="0" err="1">
                <a:gradFill>
                  <a:gsLst>
                    <a:gs pos="2917">
                      <a:schemeClr val="tx1"/>
                    </a:gs>
                    <a:gs pos="30000">
                      <a:schemeClr val="tx1"/>
                    </a:gs>
                  </a:gsLst>
                  <a:lin ang="5400000" scaled="0"/>
                </a:gradFill>
              </a:rPr>
              <a:t>Elastic</a:t>
            </a:r>
            <a:r>
              <a:rPr lang="es-ES_tradnl" sz="3200" dirty="0">
                <a:gradFill>
                  <a:gsLst>
                    <a:gs pos="2917">
                      <a:schemeClr val="tx1"/>
                    </a:gs>
                    <a:gs pos="30000">
                      <a:schemeClr val="tx1"/>
                    </a:gs>
                  </a:gsLst>
                  <a:lin ang="5400000" scaled="0"/>
                </a:gradFill>
              </a:rPr>
              <a:t> </a:t>
            </a:r>
            <a:r>
              <a:rPr lang="es-ES_tradnl" sz="3200" dirty="0" err="1">
                <a:gradFill>
                  <a:gsLst>
                    <a:gs pos="2917">
                      <a:schemeClr val="tx1"/>
                    </a:gs>
                    <a:gs pos="30000">
                      <a:schemeClr val="tx1"/>
                    </a:gs>
                  </a:gsLst>
                  <a:lin ang="5400000" scaled="0"/>
                </a:gradFill>
              </a:rPr>
              <a:t>Container</a:t>
            </a:r>
            <a:r>
              <a:rPr lang="es-ES_tradnl" sz="3200" dirty="0">
                <a:gradFill>
                  <a:gsLst>
                    <a:gs pos="2917">
                      <a:schemeClr val="tx1"/>
                    </a:gs>
                    <a:gs pos="30000">
                      <a:schemeClr val="tx1"/>
                    </a:gs>
                  </a:gsLst>
                  <a:lin ang="5400000" scaled="0"/>
                </a:gradFill>
              </a:rPr>
              <a:t> </a:t>
            </a:r>
            <a:r>
              <a:rPr lang="es-ES_tradnl" sz="3200" dirty="0" err="1">
                <a:gradFill>
                  <a:gsLst>
                    <a:gs pos="2917">
                      <a:schemeClr val="tx1"/>
                    </a:gs>
                    <a:gs pos="30000">
                      <a:schemeClr val="tx1"/>
                    </a:gs>
                  </a:gsLst>
                  <a:lin ang="5400000" scaled="0"/>
                </a:gradFill>
              </a:rPr>
              <a:t>Service</a:t>
            </a:r>
            <a:endParaRPr lang="es-ES_tradnl" sz="3200" dirty="0">
              <a:gradFill>
                <a:gsLst>
                  <a:gs pos="2917">
                    <a:schemeClr val="tx1"/>
                  </a:gs>
                  <a:gs pos="30000">
                    <a:schemeClr val="tx1"/>
                  </a:gs>
                </a:gsLst>
                <a:lin ang="5400000" scaled="0"/>
              </a:gradFill>
            </a:endParaRPr>
          </a:p>
          <a:p>
            <a:pPr marL="457200" indent="-457200">
              <a:lnSpc>
                <a:spcPct val="90000"/>
              </a:lnSpc>
              <a:spcAft>
                <a:spcPts val="1800"/>
              </a:spcAft>
              <a:buFont typeface="Arial" panose="020B0604020202020204" pitchFamily="34" charset="0"/>
              <a:buChar char="•"/>
            </a:pPr>
            <a:r>
              <a:rPr lang="es-ES_tradnl" sz="3200" dirty="0">
                <a:gradFill>
                  <a:gsLst>
                    <a:gs pos="2917">
                      <a:schemeClr val="tx1"/>
                    </a:gs>
                    <a:gs pos="30000">
                      <a:schemeClr val="tx1"/>
                    </a:gs>
                  </a:gsLst>
                  <a:lin ang="5400000" scaled="0"/>
                </a:gradFill>
              </a:rPr>
              <a:t>Amazon </a:t>
            </a:r>
            <a:r>
              <a:rPr lang="es-ES_tradnl" sz="3200" dirty="0" err="1">
                <a:gradFill>
                  <a:gsLst>
                    <a:gs pos="2917">
                      <a:schemeClr val="tx1"/>
                    </a:gs>
                    <a:gs pos="30000">
                      <a:schemeClr val="tx1"/>
                    </a:gs>
                  </a:gsLst>
                  <a:lin ang="5400000" scaled="0"/>
                </a:gradFill>
              </a:rPr>
              <a:t>Elastic</a:t>
            </a:r>
            <a:r>
              <a:rPr lang="es-ES_tradnl" sz="3200" dirty="0">
                <a:gradFill>
                  <a:gsLst>
                    <a:gs pos="2917">
                      <a:schemeClr val="tx1"/>
                    </a:gs>
                    <a:gs pos="30000">
                      <a:schemeClr val="tx1"/>
                    </a:gs>
                  </a:gsLst>
                  <a:lin ang="5400000" scaled="0"/>
                </a:gradFill>
              </a:rPr>
              <a:t> </a:t>
            </a:r>
            <a:r>
              <a:rPr lang="es-ES_tradnl" sz="3200" dirty="0" err="1">
                <a:gradFill>
                  <a:gsLst>
                    <a:gs pos="2917">
                      <a:schemeClr val="tx1"/>
                    </a:gs>
                    <a:gs pos="30000">
                      <a:schemeClr val="tx1"/>
                    </a:gs>
                  </a:gsLst>
                  <a:lin ang="5400000" scaled="0"/>
                </a:gradFill>
              </a:rPr>
              <a:t>Kubernetes</a:t>
            </a:r>
            <a:r>
              <a:rPr lang="es-ES_tradnl" sz="3200" dirty="0">
                <a:gradFill>
                  <a:gsLst>
                    <a:gs pos="2917">
                      <a:schemeClr val="tx1"/>
                    </a:gs>
                    <a:gs pos="30000">
                      <a:schemeClr val="tx1"/>
                    </a:gs>
                  </a:gsLst>
                  <a:lin ang="5400000" scaled="0"/>
                </a:gradFill>
              </a:rPr>
              <a:t> </a:t>
            </a:r>
            <a:r>
              <a:rPr lang="es-ES_tradnl" sz="3200" dirty="0" err="1">
                <a:gradFill>
                  <a:gsLst>
                    <a:gs pos="2917">
                      <a:schemeClr val="tx1"/>
                    </a:gs>
                    <a:gs pos="30000">
                      <a:schemeClr val="tx1"/>
                    </a:gs>
                  </a:gsLst>
                  <a:lin ang="5400000" scaled="0"/>
                </a:gradFill>
              </a:rPr>
              <a:t>Service</a:t>
            </a:r>
            <a:endParaRPr lang="es-ES_tradnl" sz="3200" dirty="0">
              <a:gradFill>
                <a:gsLst>
                  <a:gs pos="2917">
                    <a:schemeClr val="tx1"/>
                  </a:gs>
                  <a:gs pos="30000">
                    <a:schemeClr val="tx1"/>
                  </a:gs>
                </a:gsLst>
                <a:lin ang="5400000" scaled="0"/>
              </a:gradFill>
            </a:endParaRPr>
          </a:p>
          <a:p>
            <a:pPr marL="457200" indent="-457200">
              <a:lnSpc>
                <a:spcPct val="90000"/>
              </a:lnSpc>
              <a:spcAft>
                <a:spcPts val="1800"/>
              </a:spcAft>
              <a:buFont typeface="Arial" panose="020B0604020202020204" pitchFamily="34" charset="0"/>
              <a:buChar char="•"/>
            </a:pPr>
            <a:r>
              <a:rPr lang="es-ES_tradnl" sz="3200" dirty="0">
                <a:gradFill>
                  <a:gsLst>
                    <a:gs pos="2917">
                      <a:schemeClr val="tx1"/>
                    </a:gs>
                    <a:gs pos="30000">
                      <a:schemeClr val="tx1"/>
                    </a:gs>
                  </a:gsLst>
                  <a:lin ang="5400000" scaled="0"/>
                </a:gradFill>
              </a:rPr>
              <a:t>AWS </a:t>
            </a:r>
            <a:r>
              <a:rPr lang="es-ES_tradnl" sz="3200" dirty="0" err="1">
                <a:gradFill>
                  <a:gsLst>
                    <a:gs pos="2917">
                      <a:schemeClr val="tx1"/>
                    </a:gs>
                    <a:gs pos="30000">
                      <a:schemeClr val="tx1"/>
                    </a:gs>
                  </a:gsLst>
                  <a:lin ang="5400000" scaled="0"/>
                </a:gradFill>
              </a:rPr>
              <a:t>Elastic</a:t>
            </a:r>
            <a:r>
              <a:rPr lang="es-ES_tradnl" sz="3200" dirty="0">
                <a:gradFill>
                  <a:gsLst>
                    <a:gs pos="2917">
                      <a:schemeClr val="tx1"/>
                    </a:gs>
                    <a:gs pos="30000">
                      <a:schemeClr val="tx1"/>
                    </a:gs>
                  </a:gsLst>
                  <a:lin ang="5400000" scaled="0"/>
                </a:gradFill>
              </a:rPr>
              <a:t> </a:t>
            </a:r>
            <a:r>
              <a:rPr lang="es-ES_tradnl" sz="3200" dirty="0" err="1">
                <a:gradFill>
                  <a:gsLst>
                    <a:gs pos="2917">
                      <a:schemeClr val="tx1"/>
                    </a:gs>
                    <a:gs pos="30000">
                      <a:schemeClr val="tx1"/>
                    </a:gs>
                  </a:gsLst>
                  <a:lin ang="5400000" scaled="0"/>
                </a:gradFill>
              </a:rPr>
              <a:t>Beanstalk</a:t>
            </a:r>
            <a:endParaRPr lang="es-ES_tradnl" sz="3200" dirty="0">
              <a:gradFill>
                <a:gsLst>
                  <a:gs pos="2917">
                    <a:schemeClr val="tx1"/>
                  </a:gs>
                  <a:gs pos="30000">
                    <a:schemeClr val="tx1"/>
                  </a:gs>
                </a:gsLst>
                <a:lin ang="5400000" scaled="0"/>
              </a:gradFill>
            </a:endParaRPr>
          </a:p>
          <a:p>
            <a:pPr marL="457200" indent="-457200">
              <a:lnSpc>
                <a:spcPct val="90000"/>
              </a:lnSpc>
              <a:spcAft>
                <a:spcPts val="1800"/>
              </a:spcAft>
              <a:buFont typeface="Arial" panose="020B0604020202020204" pitchFamily="34" charset="0"/>
              <a:buChar char="•"/>
            </a:pPr>
            <a:r>
              <a:rPr lang="es-ES_tradnl" sz="3200" dirty="0">
                <a:gradFill>
                  <a:gsLst>
                    <a:gs pos="2917">
                      <a:schemeClr val="tx1"/>
                    </a:gs>
                    <a:gs pos="30000">
                      <a:schemeClr val="tx1"/>
                    </a:gs>
                  </a:gsLst>
                  <a:lin ang="5400000" scaled="0"/>
                </a:gradFill>
              </a:rPr>
              <a:t>AWS </a:t>
            </a:r>
            <a:r>
              <a:rPr lang="es-ES_tradnl" sz="3200" dirty="0" err="1">
                <a:gradFill>
                  <a:gsLst>
                    <a:gs pos="2917">
                      <a:schemeClr val="tx1"/>
                    </a:gs>
                    <a:gs pos="30000">
                      <a:schemeClr val="tx1"/>
                    </a:gs>
                  </a:gsLst>
                  <a:lin ang="5400000" scaled="0"/>
                </a:gradFill>
              </a:rPr>
              <a:t>AppRunner</a:t>
            </a:r>
            <a:endParaRPr lang="es-ES_tradnl" sz="3200" dirty="0">
              <a:gradFill>
                <a:gsLst>
                  <a:gs pos="2917">
                    <a:schemeClr val="tx1"/>
                  </a:gs>
                  <a:gs pos="30000">
                    <a:schemeClr val="tx1"/>
                  </a:gs>
                </a:gsLst>
                <a:lin ang="5400000" scaled="0"/>
              </a:gradFill>
            </a:endParaRPr>
          </a:p>
          <a:p>
            <a:pPr marL="457200" indent="-457200">
              <a:lnSpc>
                <a:spcPct val="90000"/>
              </a:lnSpc>
              <a:spcAft>
                <a:spcPts val="1800"/>
              </a:spcAft>
              <a:buFont typeface="Arial" panose="020B0604020202020204" pitchFamily="34" charset="0"/>
              <a:buChar char="•"/>
            </a:pPr>
            <a:r>
              <a:rPr lang="es-ES_tradnl" sz="3200" dirty="0">
                <a:gradFill>
                  <a:gsLst>
                    <a:gs pos="2917">
                      <a:schemeClr val="tx1"/>
                    </a:gs>
                    <a:gs pos="30000">
                      <a:schemeClr val="tx1"/>
                    </a:gs>
                  </a:gsLst>
                  <a:lin ang="5400000" scaled="0"/>
                </a:gradFill>
              </a:rPr>
              <a:t>AWS Lambda</a:t>
            </a:r>
          </a:p>
        </p:txBody>
      </p:sp>
      <p:sp>
        <p:nvSpPr>
          <p:cNvPr id="2" name="Title 1">
            <a:extLst>
              <a:ext uri="{FF2B5EF4-FFF2-40B4-BE49-F238E27FC236}">
                <a16:creationId xmlns:a16="http://schemas.microsoft.com/office/drawing/2014/main" id="{507356FC-F680-C44D-9A39-DB97300ED1BD}"/>
              </a:ext>
            </a:extLst>
          </p:cNvPr>
          <p:cNvSpPr>
            <a:spLocks noGrp="1"/>
          </p:cNvSpPr>
          <p:nvPr>
            <p:ph type="title"/>
          </p:nvPr>
        </p:nvSpPr>
        <p:spPr/>
        <p:txBody>
          <a:bodyPr/>
          <a:lstStyle/>
          <a:p>
            <a:r>
              <a:rPr lang="en-US" dirty="0"/>
              <a:t>Choose target platform</a:t>
            </a:r>
            <a:br>
              <a:rPr lang="en-US" dirty="0"/>
            </a:br>
            <a:endParaRPr lang="en-US" dirty="0"/>
          </a:p>
        </p:txBody>
      </p:sp>
    </p:spTree>
    <p:extLst>
      <p:ext uri="{BB962C8B-B14F-4D97-AF65-F5344CB8AC3E}">
        <p14:creationId xmlns:p14="http://schemas.microsoft.com/office/powerpoint/2010/main" val="2276303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361645D2-2430-504F-B761-F585A97A555D}"/>
              </a:ext>
            </a:extLst>
          </p:cNvPr>
          <p:cNvSpPr>
            <a:spLocks noGrp="1"/>
          </p:cNvSpPr>
          <p:nvPr>
            <p:ph type="title"/>
          </p:nvPr>
        </p:nvSpPr>
        <p:spPr/>
        <p:txBody>
          <a:bodyPr/>
          <a:lstStyle/>
          <a:p>
            <a:r>
              <a:rPr lang="en-US" dirty="0"/>
              <a:t>AWS App2Container</a:t>
            </a:r>
            <a:br>
              <a:rPr lang="en-GB" dirty="0"/>
            </a:br>
            <a:endParaRPr lang="en-US" dirty="0"/>
          </a:p>
        </p:txBody>
      </p:sp>
      <p:sp>
        <p:nvSpPr>
          <p:cNvPr id="7" name="Text Placeholder 6">
            <a:extLst>
              <a:ext uri="{FF2B5EF4-FFF2-40B4-BE49-F238E27FC236}">
                <a16:creationId xmlns:a16="http://schemas.microsoft.com/office/drawing/2014/main" id="{E2BE528F-947C-1745-907C-5F104FD96936}"/>
              </a:ext>
            </a:extLst>
          </p:cNvPr>
          <p:cNvSpPr>
            <a:spLocks noGrp="1"/>
          </p:cNvSpPr>
          <p:nvPr>
            <p:ph type="body" sz="quarter" idx="4294967295"/>
          </p:nvPr>
        </p:nvSpPr>
        <p:spPr/>
        <p:txBody>
          <a:bodyPr/>
          <a:lstStyle/>
          <a:p>
            <a:r>
              <a:rPr lang="en-US" dirty="0"/>
              <a:t>Migrate </a:t>
            </a:r>
            <a:r>
              <a:rPr lang="en-US" dirty="0" err="1"/>
              <a:t>Jboss</a:t>
            </a:r>
            <a:r>
              <a:rPr lang="en-US" dirty="0"/>
              <a:t> to ECS, fast.</a:t>
            </a:r>
          </a:p>
          <a:p>
            <a:endParaRPr lang="en-US" dirty="0"/>
          </a:p>
        </p:txBody>
      </p:sp>
      <p:pic>
        <p:nvPicPr>
          <p:cNvPr id="4" name="Picture 2" descr="app2container-intro">
            <a:extLst>
              <a:ext uri="{FF2B5EF4-FFF2-40B4-BE49-F238E27FC236}">
                <a16:creationId xmlns:a16="http://schemas.microsoft.com/office/drawing/2014/main" id="{9B1377DC-A527-964D-9409-0BACBBBDF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329" y="3034442"/>
            <a:ext cx="10439742" cy="2484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621155"/>
      </p:ext>
    </p:extLst>
  </p:cSld>
  <p:clrMapOvr>
    <a:masterClrMapping/>
  </p:clrMapOvr>
</p:sld>
</file>

<file path=ppt/theme/theme1.xml><?xml version="1.0" encoding="utf-8"?>
<a:theme xmlns:a="http://schemas.openxmlformats.org/drawingml/2006/main" name="DeckTemplate-AWS">
  <a:themeElements>
    <a:clrScheme name="Custom 16">
      <a:dk1>
        <a:srgbClr val="002D43"/>
      </a:dk1>
      <a:lt1>
        <a:srgbClr val="FFFFFF"/>
      </a:lt1>
      <a:dk2>
        <a:srgbClr val="232F3E"/>
      </a:dk2>
      <a:lt2>
        <a:srgbClr val="FFFFFF"/>
      </a:lt2>
      <a:accent1>
        <a:srgbClr val="FF9900"/>
      </a:accent1>
      <a:accent2>
        <a:srgbClr val="FDC500"/>
      </a:accent2>
      <a:accent3>
        <a:srgbClr val="4D27AA"/>
      </a:accent3>
      <a:accent4>
        <a:srgbClr val="A166FF"/>
      </a:accent4>
      <a:accent5>
        <a:srgbClr val="00A0C8"/>
      </a:accent5>
      <a:accent6>
        <a:srgbClr val="007DBC"/>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30404</TotalTime>
  <Words>2629</Words>
  <Application>Microsoft Macintosh PowerPoint</Application>
  <PresentationFormat>Custom</PresentationFormat>
  <Paragraphs>280</Paragraphs>
  <Slides>29</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Amazon Ember</vt:lpstr>
      <vt:lpstr>Amazon Ember Light</vt:lpstr>
      <vt:lpstr>Amazon Ember Regular</vt:lpstr>
      <vt:lpstr>Arial</vt:lpstr>
      <vt:lpstr>Calibri</vt:lpstr>
      <vt:lpstr>DeckTemplate-AWS</vt:lpstr>
      <vt:lpstr>PowerPoint Presentation</vt:lpstr>
      <vt:lpstr>Table of contents</vt:lpstr>
      <vt:lpstr>Migration paths</vt:lpstr>
      <vt:lpstr>Migration paths based on desired business outcomes</vt:lpstr>
      <vt:lpstr>Modernization </vt:lpstr>
      <vt:lpstr>Modernization </vt:lpstr>
      <vt:lpstr>Replatforming steps </vt:lpstr>
      <vt:lpstr>Choose target platform </vt:lpstr>
      <vt:lpstr>AWS App2Container </vt:lpstr>
      <vt:lpstr>Replatforming the architecture</vt:lpstr>
      <vt:lpstr>AWS App2Container </vt:lpstr>
      <vt:lpstr>AWS App2Container </vt:lpstr>
      <vt:lpstr>AWS App2Container </vt:lpstr>
      <vt:lpstr>AWS App2Container </vt:lpstr>
      <vt:lpstr>App2Container Artifacts </vt:lpstr>
      <vt:lpstr>PowerPoint Presentation</vt:lpstr>
      <vt:lpstr>PowerPoint Presentation</vt:lpstr>
      <vt:lpstr>PowerPoint Presentation</vt:lpstr>
      <vt:lpstr>PowerPoint Presentation</vt:lpstr>
      <vt:lpstr>Dockerfile Refactor </vt:lpstr>
      <vt:lpstr>Dockerfile Refactor </vt:lpstr>
      <vt:lpstr>AWS Copilot </vt:lpstr>
      <vt:lpstr>Copilot Pipelines </vt:lpstr>
      <vt:lpstr>Takeaways</vt:lpstr>
      <vt:lpstr>Additional resources</vt:lpstr>
      <vt:lpstr>Q&amp;A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206</cp:revision>
  <dcterms:created xsi:type="dcterms:W3CDTF">2016-06-17T18:22:10Z</dcterms:created>
  <dcterms:modified xsi:type="dcterms:W3CDTF">2021-06-09T03:36:20Z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